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7"/>
  </p:notesMasterIdLst>
  <p:sldIdLst>
    <p:sldId id="256" r:id="rId2"/>
    <p:sldId id="257" r:id="rId3"/>
    <p:sldId id="270" r:id="rId4"/>
    <p:sldId id="263" r:id="rId5"/>
    <p:sldId id="260" r:id="rId6"/>
    <p:sldId id="271" r:id="rId7"/>
    <p:sldId id="261" r:id="rId8"/>
    <p:sldId id="272" r:id="rId9"/>
    <p:sldId id="355" r:id="rId10"/>
    <p:sldId id="273" r:id="rId11"/>
    <p:sldId id="274" r:id="rId12"/>
    <p:sldId id="275" r:id="rId13"/>
    <p:sldId id="356" r:id="rId14"/>
    <p:sldId id="276" r:id="rId15"/>
    <p:sldId id="277" r:id="rId16"/>
    <p:sldId id="357" r:id="rId17"/>
    <p:sldId id="278" r:id="rId18"/>
    <p:sldId id="359" r:id="rId19"/>
    <p:sldId id="360" r:id="rId20"/>
    <p:sldId id="361" r:id="rId21"/>
    <p:sldId id="362" r:id="rId22"/>
    <p:sldId id="363" r:id="rId23"/>
    <p:sldId id="364" r:id="rId24"/>
    <p:sldId id="365" r:id="rId25"/>
    <p:sldId id="358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ja Stolakis" initials="AS" lastIdx="2" clrIdx="0">
    <p:extLst>
      <p:ext uri="{19B8F6BF-5375-455C-9EA6-DF929625EA0E}">
        <p15:presenceInfo xmlns:p15="http://schemas.microsoft.com/office/powerpoint/2012/main" userId="S::anja.stolakis@hsmdsdl.de::0ecd0af7-e630-4174-9852-0dcd045f02b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BA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682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192" y="10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D92824-35AD-5243-9B0D-E0A541CA32BC}" type="datetimeFigureOut">
              <a:rPr lang="de-DE" smtClean="0"/>
              <a:t>05.11.20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4E341E-71D0-A849-9D6E-A8E3DFB244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3819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743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11/5/20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714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11/5/20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730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645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227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11/5/20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870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11/5/20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493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11/5/20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056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11/5/20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800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11/5/20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945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11/5/20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583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11/5/20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329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7619538A-8ACA-44BD-B69E-A1F5F46793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de-DE" sz="3600" dirty="0">
                <a:solidFill>
                  <a:schemeClr val="bg1"/>
                </a:solidFill>
              </a:rPr>
              <a:t>Foliensatz zu Handlungsfeld 6 – Wissenschaft und Forschung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2A61BD1-6E59-4274-BA67-5B4CE40DDF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0030" y="90170"/>
            <a:ext cx="1075154" cy="571982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B91E98C-2EC7-48D3-9640-19E1156084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16" y="35488"/>
            <a:ext cx="683640" cy="683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86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02E8E4-3982-4884-AA0F-68EC37047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EB3F61-F91A-45E6-81DA-F22A4CBAC4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8"/>
            <a:ext cx="1286934" cy="533399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4356" y="1083730"/>
            <a:ext cx="10082211" cy="469053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i="1" dirty="0"/>
              <a:t>Hintergrund</a:t>
            </a:r>
          </a:p>
          <a:p>
            <a:pPr marL="342900" lvl="0" indent="-342900">
              <a:buFont typeface="Wingdings" pitchFamily="2" charset="2"/>
              <a:buChar char="Ø"/>
            </a:pPr>
            <a:endParaRPr lang="de-DE" dirty="0"/>
          </a:p>
          <a:p>
            <a:r>
              <a:rPr lang="de-DE" dirty="0"/>
              <a:t>Artikel 12 der Kinderrechtskonvention: Recht der Kinder auf freie Meinungsäußerung </a:t>
            </a:r>
          </a:p>
          <a:p>
            <a:r>
              <a:rPr lang="de-DE" dirty="0"/>
              <a:t>Paradigmenwechsel hin zum kompetenten Kind – Kinder als gleichberechtigte, kompetente und gestaltende Subjekte </a:t>
            </a:r>
          </a:p>
          <a:p>
            <a:r>
              <a:rPr lang="de-DE" dirty="0"/>
              <a:t>Einbezug der Sichtweise von Kindern als korrigierend auf Sichtweise der Erwachsenen</a:t>
            </a:r>
          </a:p>
          <a:p>
            <a:endParaRPr lang="de-DE" dirty="0"/>
          </a:p>
          <a:p>
            <a:r>
              <a:rPr lang="de-DE" dirty="0"/>
              <a:t>Jedoch laut UNICEF (2014) bisher noch keine echte Partizipation von Kindern, da ihr Einfluss auf Maßnahmen noch zu gering ist</a:t>
            </a:r>
          </a:p>
          <a:p>
            <a:r>
              <a:rPr lang="de-DE" dirty="0"/>
              <a:t>In der Forschung mit Kindern nur  unter 4% Einbezug von Kindern als Co-Forscher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D1CB9A-4C6B-4843-B8E9-CD0071D37B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468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02E8E4-3982-4884-AA0F-68EC37047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fik 7" descr="Ein Bild, das Tisch enthält.&#10;&#10;Automatisch generierte Beschreibung">
            <a:extLst>
              <a:ext uri="{FF2B5EF4-FFF2-40B4-BE49-F238E27FC236}">
                <a16:creationId xmlns:a16="http://schemas.microsoft.com/office/drawing/2014/main" id="{F257A5C4-5017-8C46-8201-65EC9798ECA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41" y="-3133001"/>
            <a:ext cx="9845422" cy="922899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1EB3F61-F91A-45E6-81DA-F22A4CBAC4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8"/>
            <a:ext cx="1286934" cy="533399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D1CB9A-4C6B-4843-B8E9-CD0071D37B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46CB6970-E876-6A49-AB37-448205C6D387}"/>
              </a:ext>
            </a:extLst>
          </p:cNvPr>
          <p:cNvSpPr/>
          <p:nvPr/>
        </p:nvSpPr>
        <p:spPr>
          <a:xfrm>
            <a:off x="1286935" y="0"/>
            <a:ext cx="10080312" cy="7925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4356" y="329044"/>
            <a:ext cx="10082211" cy="792548"/>
          </a:xfrm>
          <a:solidFill>
            <a:schemeClr val="bg1"/>
          </a:solidFill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i="1" dirty="0"/>
              <a:t>Stufenmodell der Partizipation </a:t>
            </a:r>
            <a:r>
              <a:rPr lang="de-DE" sz="1600" i="1" dirty="0"/>
              <a:t>(</a:t>
            </a:r>
            <a:r>
              <a:rPr lang="de-DE" sz="1600" dirty="0"/>
              <a:t>nach</a:t>
            </a:r>
            <a:r>
              <a:rPr lang="de-DE" sz="1600" i="1" dirty="0"/>
              <a:t> </a:t>
            </a:r>
            <a:r>
              <a:rPr lang="de-DE" sz="1600" dirty="0" err="1"/>
              <a:t>Büker</a:t>
            </a:r>
            <a:r>
              <a:rPr lang="de-DE" sz="1600" dirty="0"/>
              <a:t> et al.; 2018 )</a:t>
            </a:r>
            <a:endParaRPr lang="de-DE" sz="1600" i="1" dirty="0"/>
          </a:p>
          <a:p>
            <a:r>
              <a:rPr lang="de-DE" dirty="0"/>
              <a:t>Verbindung der Beteiligungsgrade mit den Kinderrechten auf Partizipation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382789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-0.00026 0.6520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3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02E8E4-3982-4884-AA0F-68EC37047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EB3F61-F91A-45E6-81DA-F22A4CBAC4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8"/>
            <a:ext cx="1286934" cy="533399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8643" y="792548"/>
            <a:ext cx="10053636" cy="5303449"/>
          </a:xfrm>
        </p:spPr>
        <p:txBody>
          <a:bodyPr anchor="t">
            <a:normAutofit lnSpcReduction="10000"/>
          </a:bodyPr>
          <a:lstStyle/>
          <a:p>
            <a:pPr marL="0" indent="0">
              <a:buNone/>
            </a:pPr>
            <a:r>
              <a:rPr lang="de-DE" i="1" dirty="0"/>
              <a:t>Nutzen der partizipativen Forschung mit Kindern</a:t>
            </a:r>
          </a:p>
          <a:p>
            <a:pPr marL="0" indent="0">
              <a:buNone/>
            </a:pPr>
            <a:endParaRPr lang="de-DE" i="1" dirty="0"/>
          </a:p>
          <a:p>
            <a:r>
              <a:rPr lang="de-DE" dirty="0"/>
              <a:t>Recht der Kinder auf Meinungsäußerung </a:t>
            </a:r>
          </a:p>
          <a:p>
            <a:r>
              <a:rPr lang="de-DE" dirty="0"/>
              <a:t>Perspektiven und Bedürfnisse der Kinder kennen und verstehen lernen</a:t>
            </a:r>
          </a:p>
          <a:p>
            <a:r>
              <a:rPr lang="de-DE" dirty="0"/>
              <a:t>Ableitung von Handlungsweisen der Praxis  im Sinne der Kinder</a:t>
            </a:r>
          </a:p>
          <a:p>
            <a:r>
              <a:rPr lang="de-DE" dirty="0"/>
              <a:t>Stärkung des Selbstbewusstseins und der Selbstwirksamkeit der Kinder</a:t>
            </a:r>
          </a:p>
          <a:p>
            <a:r>
              <a:rPr lang="de-DE" dirty="0"/>
              <a:t>Unterstützung des natürlichen Forscherdrangs der Kinder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i="1" dirty="0"/>
              <a:t>Aber:</a:t>
            </a:r>
          </a:p>
          <a:p>
            <a:pPr marL="0" indent="0">
              <a:buNone/>
            </a:pPr>
            <a:endParaRPr lang="de-DE" i="1" dirty="0"/>
          </a:p>
          <a:p>
            <a:r>
              <a:rPr lang="de-DE" dirty="0"/>
              <a:t> Beachtung der besonderen Schutzbedürftigkeit der Kinder,</a:t>
            </a:r>
          </a:p>
          <a:p>
            <a:r>
              <a:rPr lang="de-DE" dirty="0"/>
              <a:t>Verantwortung der Erwachsenen für Wohlbefinden und Fürsorge</a:t>
            </a:r>
          </a:p>
          <a:p>
            <a:r>
              <a:rPr lang="de-DE" dirty="0"/>
              <a:t>Reflexion von Machtverhältnissen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D1CB9A-4C6B-4843-B8E9-CD0071D37B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478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9">
            <a:extLst>
              <a:ext uri="{FF2B5EF4-FFF2-40B4-BE49-F238E27FC236}">
                <a16:creationId xmlns:a16="http://schemas.microsoft.com/office/drawing/2014/main" id="{80516254-1D9F-4F3A-9870-3A3280BE2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1">
            <a:extLst>
              <a:ext uri="{FF2B5EF4-FFF2-40B4-BE49-F238E27FC236}">
                <a16:creationId xmlns:a16="http://schemas.microsoft.com/office/drawing/2014/main" id="{FC14672B-27A5-4CDA-ABAF-5E4CF4B41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93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9" name="Straight Connector 13">
            <a:extLst>
              <a:ext uri="{FF2B5EF4-FFF2-40B4-BE49-F238E27FC236}">
                <a16:creationId xmlns:a16="http://schemas.microsoft.com/office/drawing/2014/main" id="{8D89589C-2C90-4407-A995-05EC3DD7A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51129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9229" y="864108"/>
            <a:ext cx="5910677" cy="5120640"/>
          </a:xfrm>
        </p:spPr>
        <p:txBody>
          <a:bodyPr>
            <a:normAutofit/>
          </a:bodyPr>
          <a:lstStyle/>
          <a:p>
            <a:endParaRPr lang="de-DE" sz="2400" dirty="0"/>
          </a:p>
          <a:p>
            <a:pPr marL="0" indent="0">
              <a:buNone/>
            </a:pPr>
            <a:r>
              <a:rPr lang="de-DE" sz="2400" dirty="0"/>
              <a:t>Methoden partizipativer Forschung </a:t>
            </a:r>
          </a:p>
          <a:p>
            <a:pPr marL="0" indent="0">
              <a:buNone/>
            </a:pPr>
            <a:r>
              <a:rPr lang="de-DE" sz="2400" dirty="0"/>
              <a:t>mit Kindern</a:t>
            </a:r>
          </a:p>
          <a:p>
            <a:endParaRPr lang="de-DE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A206779-5C74-4555-94BC-5845C92EC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314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02E8E4-3982-4884-AA0F-68EC37047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EB3F61-F91A-45E6-81DA-F22A4CBAC4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8"/>
            <a:ext cx="1286934" cy="533399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8643" y="1369145"/>
            <a:ext cx="10053636" cy="4119704"/>
          </a:xfrm>
        </p:spPr>
        <p:txBody>
          <a:bodyPr anchor="t">
            <a:normAutofit/>
          </a:bodyPr>
          <a:lstStyle/>
          <a:p>
            <a:r>
              <a:rPr lang="de-DE" dirty="0"/>
              <a:t>Sowohl quantitative als auch qualitative Methoden umsetzbar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i="1" dirty="0"/>
              <a:t>Einsatz quantitativer Methoden: </a:t>
            </a:r>
          </a:p>
          <a:p>
            <a:r>
              <a:rPr lang="de-DE" dirty="0"/>
              <a:t>Fragen nach Aktivitäts- und Teilhabeoutcomes, wie bspw. die Teilhabe an Freizeitaktivitäten, Kontextfaktoren, Übergangsfragen </a:t>
            </a:r>
          </a:p>
          <a:p>
            <a:endParaRPr lang="de-DE" i="1" dirty="0"/>
          </a:p>
          <a:p>
            <a:pPr marL="0" indent="0">
              <a:buNone/>
            </a:pPr>
            <a:r>
              <a:rPr lang="de-DE" i="1" dirty="0"/>
              <a:t>Einsatz qualitativer Methoden: </a:t>
            </a:r>
          </a:p>
          <a:p>
            <a:r>
              <a:rPr lang="de-DE" dirty="0"/>
              <a:t>gelebte Erfahrungen, Lebensqualität und Wohlbefinden</a:t>
            </a:r>
            <a:endParaRPr lang="de-DE" i="1" dirty="0"/>
          </a:p>
          <a:p>
            <a:endParaRPr lang="de-DE" i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D1CB9A-4C6B-4843-B8E9-CD0071D37B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796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02E8E4-3982-4884-AA0F-68EC37047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EB3F61-F91A-45E6-81DA-F22A4CBAC4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8"/>
            <a:ext cx="1286934" cy="533399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8643" y="1083731"/>
            <a:ext cx="10053636" cy="469053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i="1" dirty="0"/>
              <a:t>Qualitative Methoden partizipativer Forschung mit Kindern</a:t>
            </a:r>
          </a:p>
          <a:p>
            <a:pPr marL="0" lvl="0" indent="0">
              <a:buNone/>
            </a:pPr>
            <a:endParaRPr lang="de-DE" dirty="0"/>
          </a:p>
          <a:p>
            <a:pPr lvl="1"/>
            <a:r>
              <a:rPr lang="de-DE" sz="2000" dirty="0"/>
              <a:t>vier Gruppen partizipationsfördernder, qualitativer Forschungsmethoden nach Nickel (2019) : </a:t>
            </a:r>
          </a:p>
          <a:p>
            <a:pPr lvl="2" indent="-296863">
              <a:buFont typeface="Courier New" panose="02070309020205020404" pitchFamily="49" charset="0"/>
              <a:buChar char="o"/>
            </a:pPr>
            <a:r>
              <a:rPr lang="de-DE" sz="1800" dirty="0"/>
              <a:t>ve</a:t>
            </a:r>
            <a:r>
              <a:rPr lang="de-DE" sz="2000" dirty="0"/>
              <a:t>rbale Methoden – Interviews, Rollenspiele, Gruppendiskussionen, Kreisgespräche</a:t>
            </a:r>
          </a:p>
          <a:p>
            <a:pPr lvl="2" indent="-296863">
              <a:buFont typeface="Courier New" panose="02070309020205020404" pitchFamily="49" charset="0"/>
              <a:buChar char="o"/>
            </a:pPr>
            <a:r>
              <a:rPr lang="de-DE" sz="2000" dirty="0"/>
              <a:t>visuelle und kinästhetische Methoden – Fotos, Videos, Zeichnungen, Spiel, Geschichtenerzählen</a:t>
            </a:r>
          </a:p>
          <a:p>
            <a:pPr lvl="2" indent="-296863">
              <a:buFont typeface="Courier New" panose="02070309020205020404" pitchFamily="49" charset="0"/>
              <a:buChar char="o"/>
            </a:pPr>
            <a:r>
              <a:rPr lang="de-DE" sz="2000" dirty="0"/>
              <a:t>ethnographische Zugänge – teilnehmende Beobachtungen</a:t>
            </a:r>
          </a:p>
          <a:p>
            <a:pPr lvl="2" indent="-296863">
              <a:buFont typeface="Courier New" panose="02070309020205020404" pitchFamily="49" charset="0"/>
              <a:buChar char="o"/>
            </a:pPr>
            <a:r>
              <a:rPr lang="de-DE" sz="2000" dirty="0" err="1"/>
              <a:t>Mosaic</a:t>
            </a:r>
            <a:r>
              <a:rPr lang="de-DE" sz="2000" dirty="0"/>
              <a:t> Approach - Mischung verschiedener Methoden , die den Verschiedenen „Stimmen“ und Sprachen der Kinder gerecht werden </a:t>
            </a:r>
          </a:p>
          <a:p>
            <a:pPr lvl="2" indent="-296863">
              <a:buFont typeface="Courier New" panose="02070309020205020404" pitchFamily="49" charset="0"/>
              <a:buChar char="o"/>
            </a:pPr>
            <a:endParaRPr lang="de-DE" sz="2000" dirty="0"/>
          </a:p>
          <a:p>
            <a:pPr marL="722313" lvl="2" indent="-228600"/>
            <a:r>
              <a:rPr lang="de-DE" sz="2000" dirty="0"/>
              <a:t>Beispiel für </a:t>
            </a:r>
            <a:r>
              <a:rPr lang="de-DE" sz="2000" dirty="0" err="1"/>
              <a:t>Mosaic</a:t>
            </a:r>
            <a:r>
              <a:rPr lang="de-DE" sz="2000" dirty="0"/>
              <a:t> Approach = </a:t>
            </a:r>
            <a:r>
              <a:rPr lang="de-DE" sz="2000" dirty="0" err="1"/>
              <a:t>Photovoice</a:t>
            </a:r>
            <a:r>
              <a:rPr lang="de-DE" sz="2000" dirty="0"/>
              <a:t> Methode – Kinder fotografieren bedeutende Elemente und anschließend wird darüber gesprochen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D1CB9A-4C6B-4843-B8E9-CD0071D37B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067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9">
            <a:extLst>
              <a:ext uri="{FF2B5EF4-FFF2-40B4-BE49-F238E27FC236}">
                <a16:creationId xmlns:a16="http://schemas.microsoft.com/office/drawing/2014/main" id="{80516254-1D9F-4F3A-9870-3A3280BE2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1">
            <a:extLst>
              <a:ext uri="{FF2B5EF4-FFF2-40B4-BE49-F238E27FC236}">
                <a16:creationId xmlns:a16="http://schemas.microsoft.com/office/drawing/2014/main" id="{FC14672B-27A5-4CDA-ABAF-5E4CF4B41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93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9" name="Straight Connector 13">
            <a:extLst>
              <a:ext uri="{FF2B5EF4-FFF2-40B4-BE49-F238E27FC236}">
                <a16:creationId xmlns:a16="http://schemas.microsoft.com/office/drawing/2014/main" id="{8D89589C-2C90-4407-A995-05EC3DD7A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51129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9229" y="864108"/>
            <a:ext cx="5910677" cy="5120640"/>
          </a:xfrm>
        </p:spPr>
        <p:txBody>
          <a:bodyPr>
            <a:normAutofit/>
          </a:bodyPr>
          <a:lstStyle/>
          <a:p>
            <a:endParaRPr lang="de-DE" sz="2400" dirty="0"/>
          </a:p>
          <a:p>
            <a:pPr marL="0" indent="0">
              <a:buNone/>
            </a:pPr>
            <a:r>
              <a:rPr lang="de-DE" sz="2400" dirty="0"/>
              <a:t>Beispielforschungen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A206779-5C74-4555-94BC-5845C92EC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935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02E8E4-3982-4884-AA0F-68EC37047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EB3F61-F91A-45E6-81DA-F22A4CBAC4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8"/>
            <a:ext cx="1286934" cy="533399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9211" y="1151624"/>
            <a:ext cx="10082211" cy="4554746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de-DE" b="1" dirty="0" err="1"/>
              <a:t>Nentwig-Gesemann</a:t>
            </a:r>
            <a:r>
              <a:rPr lang="de-DE" b="1" dirty="0"/>
              <a:t>, I.; Walther, B. &amp; </a:t>
            </a:r>
            <a:r>
              <a:rPr lang="de-DE" b="1" dirty="0" err="1"/>
              <a:t>Thedinga</a:t>
            </a:r>
            <a:r>
              <a:rPr lang="de-DE" b="1" dirty="0"/>
              <a:t>, M. (2017)</a:t>
            </a:r>
            <a:r>
              <a:rPr lang="de-DE" dirty="0"/>
              <a:t>. Qualität aus Kindersicht – Die </a:t>
            </a:r>
            <a:r>
              <a:rPr lang="de-DE" dirty="0" err="1"/>
              <a:t>Quaki</a:t>
            </a:r>
            <a:r>
              <a:rPr lang="de-DE" dirty="0"/>
              <a:t>-Studie. Abschlussbericht. Deutsche Kinder- und Jugendstiftung &amp; Institut für Demokratische Entwicklung und Soziale Integration (Hrsg.). </a:t>
            </a:r>
            <a:r>
              <a:rPr lang="en-US" dirty="0"/>
              <a:t>Berlin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dirty="0"/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Explorative Studie; Kinder partizipieren am Forschungsprozess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Kita-Qualität aus Kindersicht 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Sample: 79 Kinder von 4-6 Jahren in sechs Kitas 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Datenerhebung: Beobachtungen,  </a:t>
            </a:r>
            <a:r>
              <a:rPr lang="de-DE" dirty="0" err="1"/>
              <a:t>videografierte</a:t>
            </a:r>
            <a:r>
              <a:rPr lang="de-DE" dirty="0"/>
              <a:t> Gruppendiskussionen, Kitaführungen</a:t>
            </a:r>
            <a:br>
              <a:rPr lang="de-DE" dirty="0"/>
            </a:br>
            <a:r>
              <a:rPr lang="de-DE" dirty="0"/>
              <a:t>der Kinder und Mal-Interviews, Kinderzeichnungen 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Datenauswertung: Dokumentarische Methode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D1CB9A-4C6B-4843-B8E9-CD0071D37B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224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02E8E4-3982-4884-AA0F-68EC37047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EB3F61-F91A-45E6-81DA-F22A4CBAC4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8"/>
            <a:ext cx="1286934" cy="533399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8341" y="586593"/>
            <a:ext cx="10082211" cy="5684808"/>
          </a:xfrm>
        </p:spPr>
        <p:txBody>
          <a:bodyPr anchor="t">
            <a:normAutofit fontScale="92500"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de-DE" sz="2200" b="1" dirty="0" err="1"/>
              <a:t>Rettenbacher</a:t>
            </a:r>
            <a:r>
              <a:rPr lang="de-DE" sz="2200" b="1" dirty="0"/>
              <a:t>, K. (2016)</a:t>
            </a:r>
            <a:r>
              <a:rPr lang="de-DE" sz="2200" dirty="0"/>
              <a:t>. Der Einsatz von partizipativen Strukturelementen in Interviews mit Kindern. Masterarbeit. Karl-Franzens-Universität Graz. </a:t>
            </a:r>
          </a:p>
          <a:p>
            <a:pPr marL="0" indent="0">
              <a:lnSpc>
                <a:spcPct val="130000"/>
              </a:lnSpc>
              <a:buNone/>
            </a:pPr>
            <a:endParaRPr lang="de-DE" sz="1100" dirty="0"/>
          </a:p>
          <a:p>
            <a:pPr>
              <a:lnSpc>
                <a:spcPct val="130000"/>
              </a:lnSpc>
            </a:pPr>
            <a:r>
              <a:rPr lang="de-DE" sz="2200" dirty="0"/>
              <a:t>Mitbestimmung der Interviewsetting mittels 10 partizipativer Strukturelementen</a:t>
            </a:r>
          </a:p>
          <a:p>
            <a:pPr>
              <a:lnSpc>
                <a:spcPct val="130000"/>
              </a:lnSpc>
            </a:pPr>
            <a:r>
              <a:rPr lang="de-DE" sz="2200" dirty="0"/>
              <a:t>Welchen Einfluss hat der Einsatz von partizipativen Strukturelementen in Interviews, auf das ungleiche Machtverhältnis zwischen 4- bis 6-jährige Kindern und Forscher*innen? </a:t>
            </a:r>
          </a:p>
          <a:p>
            <a:pPr>
              <a:lnSpc>
                <a:spcPct val="130000"/>
              </a:lnSpc>
            </a:pPr>
            <a:r>
              <a:rPr lang="de-DE" sz="2200" dirty="0"/>
              <a:t>Sample: 24 Kinder von 3-7 Jahren </a:t>
            </a:r>
          </a:p>
          <a:p>
            <a:pPr>
              <a:lnSpc>
                <a:spcPct val="130000"/>
              </a:lnSpc>
            </a:pPr>
            <a:r>
              <a:rPr lang="de-DE" sz="2200" dirty="0"/>
              <a:t>Datenerhebung: 12 Interviews in vorschulischen Einrichtungen, Interviewleitfaden zu lebensweltnahem Thema und mit partizipativen Strukturelementen; Checkliste zur Dokumentation und Reflexion partizipativer Strukturelemente; Stimmungsbarometer nach Interview </a:t>
            </a:r>
          </a:p>
          <a:p>
            <a:pPr>
              <a:lnSpc>
                <a:spcPct val="130000"/>
              </a:lnSpc>
            </a:pPr>
            <a:r>
              <a:rPr lang="de-DE" sz="2200" dirty="0"/>
              <a:t>Datenauswertung: </a:t>
            </a:r>
            <a:r>
              <a:rPr lang="de-DE" sz="2200" dirty="0" err="1"/>
              <a:t>Grounded</a:t>
            </a:r>
            <a:r>
              <a:rPr lang="de-DE" sz="2200" dirty="0"/>
              <a:t> </a:t>
            </a:r>
            <a:r>
              <a:rPr lang="de-DE" sz="2200" dirty="0" err="1"/>
              <a:t>Theory</a:t>
            </a:r>
            <a:endParaRPr lang="de-DE" dirty="0"/>
          </a:p>
          <a:p>
            <a:pPr marL="0" indent="0">
              <a:lnSpc>
                <a:spcPct val="130000"/>
              </a:lnSpc>
              <a:buNone/>
            </a:pPr>
            <a:endParaRPr lang="de-DE" dirty="0"/>
          </a:p>
          <a:p>
            <a:pPr marL="845820" lvl="1" indent="-342900">
              <a:lnSpc>
                <a:spcPct val="130000"/>
              </a:lnSpc>
              <a:buFont typeface="Wingdings" pitchFamily="2" charset="2"/>
              <a:buChar char="Ø"/>
            </a:pPr>
            <a:endParaRPr lang="de-DE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D1CB9A-4C6B-4843-B8E9-CD0071D37B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3373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02E8E4-3982-4884-AA0F-68EC37047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EB3F61-F91A-45E6-81DA-F22A4CBAC4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8"/>
            <a:ext cx="1286934" cy="533399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4356" y="1572128"/>
            <a:ext cx="10082211" cy="3713737"/>
          </a:xfrm>
        </p:spPr>
        <p:txBody>
          <a:bodyPr anchor="t">
            <a:normAutofit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de-DE" b="1" dirty="0" err="1"/>
              <a:t>Eßer</a:t>
            </a:r>
            <a:r>
              <a:rPr lang="de-DE" b="1" dirty="0"/>
              <a:t>, F. &amp; Sitte, M. (2018). </a:t>
            </a:r>
            <a:r>
              <a:rPr lang="de-DE" dirty="0"/>
              <a:t>Ethische Symmetrie in der partizipativen Forschung mit Kindern. </a:t>
            </a:r>
            <a:r>
              <a:rPr lang="de-DE" i="1" dirty="0"/>
              <a:t>Forum Qualitative Sozialforschung / Forum: Qualitative </a:t>
            </a:r>
            <a:r>
              <a:rPr lang="de-DE" i="1" dirty="0" err="1"/>
              <a:t>Social</a:t>
            </a:r>
            <a:r>
              <a:rPr lang="de-DE" i="1" dirty="0"/>
              <a:t> Research</a:t>
            </a:r>
            <a:r>
              <a:rPr lang="de-DE" dirty="0"/>
              <a:t>, </a:t>
            </a:r>
            <a:r>
              <a:rPr lang="de-DE" i="1" dirty="0"/>
              <a:t>19 </a:t>
            </a:r>
            <a:r>
              <a:rPr lang="de-DE" dirty="0"/>
              <a:t>(3), Art. 21.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de-DE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Kinder als Forscher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Was bedarf es für partizipative Forschung, um Forschung mit Kindern partnerschaftlich zu gestalten?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Sample: 12 Kinder von 6-10 Jahre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Datenerhebung: Videografie, Interviews und Gruppendiskussionen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Datenauswertung: fokussierte Ethnografie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D1CB9A-4C6B-4843-B8E9-CD0071D37B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155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9">
            <a:extLst>
              <a:ext uri="{FF2B5EF4-FFF2-40B4-BE49-F238E27FC236}">
                <a16:creationId xmlns:a16="http://schemas.microsoft.com/office/drawing/2014/main" id="{80516254-1D9F-4F3A-9870-3A3280BE2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69D68EE-AC5A-4EE6-8510-98C37B847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9116" y="864108"/>
            <a:ext cx="3073914" cy="5120639"/>
          </a:xfrm>
        </p:spPr>
        <p:txBody>
          <a:bodyPr>
            <a:normAutofit/>
          </a:bodyPr>
          <a:lstStyle/>
          <a:p>
            <a:pPr algn="r"/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Inhalt</a:t>
            </a:r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FC14672B-27A5-4CDA-ABAF-5E4CF4B41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93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9" name="Straight Connector 13">
            <a:extLst>
              <a:ext uri="{FF2B5EF4-FFF2-40B4-BE49-F238E27FC236}">
                <a16:creationId xmlns:a16="http://schemas.microsoft.com/office/drawing/2014/main" id="{8D89589C-2C90-4407-A995-05EC3DD7A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51129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9229" y="864108"/>
            <a:ext cx="5910677" cy="5120640"/>
          </a:xfrm>
        </p:spPr>
        <p:txBody>
          <a:bodyPr>
            <a:normAutofit/>
          </a:bodyPr>
          <a:lstStyle/>
          <a:p>
            <a:r>
              <a:rPr lang="de-DE" dirty="0"/>
              <a:t>Teilhabeforschung</a:t>
            </a:r>
          </a:p>
          <a:p>
            <a:r>
              <a:rPr lang="de-DE" dirty="0"/>
              <a:t>Partizipative Forschung</a:t>
            </a:r>
          </a:p>
          <a:p>
            <a:r>
              <a:rPr lang="de-DE" dirty="0"/>
              <a:t>Partizipative Forschung mit Kindern</a:t>
            </a:r>
          </a:p>
          <a:p>
            <a:r>
              <a:rPr lang="de-DE" dirty="0"/>
              <a:t>Methoden partizipativer Forschung mit Kindern</a:t>
            </a:r>
          </a:p>
          <a:p>
            <a:r>
              <a:rPr lang="de-DE" dirty="0"/>
              <a:t>Beispielforschungen</a:t>
            </a:r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9A206779-5C74-4555-94BC-5845C92EC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5686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02E8E4-3982-4884-AA0F-68EC37047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EB3F61-F91A-45E6-81DA-F22A4CBAC4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8"/>
            <a:ext cx="1286934" cy="533399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4356" y="883579"/>
            <a:ext cx="10082211" cy="5090836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de-DE" b="1" dirty="0"/>
              <a:t>Roux, S. (2002). </a:t>
            </a:r>
            <a:r>
              <a:rPr lang="de-DE" i="1" dirty="0"/>
              <a:t>Wie sehen Kinder ihren Kindergarten? Theoretische und empirische Befunde zur Qualität von Kindertagesstätten</a:t>
            </a:r>
            <a:r>
              <a:rPr lang="de-DE" dirty="0"/>
              <a:t>. Weinheim: Beltz </a:t>
            </a:r>
            <a:r>
              <a:rPr lang="de-DE" dirty="0" err="1"/>
              <a:t>Juventa</a:t>
            </a:r>
            <a:r>
              <a:rPr lang="de-DE" dirty="0"/>
              <a:t>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de-DE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Kinder als Befragte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Perspektive von Kindern auf ihre Betreuungsumwelten und Grundfragen zur pädagogischen Qualität der frühkindlichen Kinderbetreuung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Sample: 142 sechsjährige Kinder aus 36 Gruppen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Datenerhebung: Befragung zu Schlüsselbildern - Bilder dienen als Impuls, Redeanlass und Strukturierungshilfe; teilstrukturierte bzw. halbstandardisierte Leitfadeninterviews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Datenauswertung: Systematische Inhaltsanalyse zu vorab entwickeltem Kategoriensystem; deskriptive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Auswertung nominalskalierter Daten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D1CB9A-4C6B-4843-B8E9-CD0071D37B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5867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02E8E4-3982-4884-AA0F-68EC37047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EB3F61-F91A-45E6-81DA-F22A4CBAC4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8"/>
            <a:ext cx="1286934" cy="533399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4356" y="983412"/>
            <a:ext cx="10082211" cy="5112586"/>
          </a:xfrm>
        </p:spPr>
        <p:txBody>
          <a:bodyPr anchor="t">
            <a:normAutofit lnSpcReduction="10000"/>
          </a:bodyPr>
          <a:lstStyle/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/>
              <a:t>Sheridan, S. &amp; Samuelsson, I. P. (2001). </a:t>
            </a:r>
            <a:r>
              <a:rPr lang="en-US" dirty="0"/>
              <a:t>Children‘s conceptions of participation and influence in preschool: A perspective on pedagogical quality. </a:t>
            </a:r>
            <a:r>
              <a:rPr lang="en-US" i="1" dirty="0"/>
              <a:t>Contemporary Issues in Early Childhood, 2 </a:t>
            </a:r>
            <a:r>
              <a:rPr lang="en-US" dirty="0"/>
              <a:t>(2), 169-194</a:t>
            </a:r>
            <a:r>
              <a:rPr lang="de-DE" dirty="0"/>
              <a:t>.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de-DE" dirty="0"/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Kinder als Befragte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Bewertung der Qualität verschiedener Vorschuleinrichtungen; Fragen zum Thema Partizipation und Beteiligung 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Sample: 39 fünfjährige Kinder aus sechs Vorschuleinrichtungen einer kleinen Gemeinde in Schweden 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Datenerhebung: Halbstandardisierte Interviews mit Kindern aus je drei Kitas mit hoher und niedriger Qualität nach ECERS-Skala 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Datenauswertung: Erarbeitung eines Kategoriensystems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D1CB9A-4C6B-4843-B8E9-CD0071D37B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490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02E8E4-3982-4884-AA0F-68EC37047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EB3F61-F91A-45E6-81DA-F22A4CBAC4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8"/>
            <a:ext cx="1286934" cy="533399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8341" y="658256"/>
            <a:ext cx="10082211" cy="5763527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de-DE" b="1" dirty="0"/>
              <a:t>Sommer-Himmel, R., Titze, K. &amp; Imhof, D. (2016). </a:t>
            </a:r>
            <a:r>
              <a:rPr lang="de-DE" i="1" dirty="0"/>
              <a:t>Kinder bewerten ihren Kindergarten. Wie Kinder ihren Kindergarten sehen – Instrument und Implementierung von Kinderbefragung in der Kindertageseinrichtung</a:t>
            </a:r>
            <a:r>
              <a:rPr lang="de-DE" dirty="0"/>
              <a:t>. </a:t>
            </a:r>
            <a:r>
              <a:rPr lang="en-US" dirty="0"/>
              <a:t>Berlin: Dohrmann Verlag</a:t>
            </a:r>
            <a:r>
              <a:rPr lang="de-DE" dirty="0"/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de-DE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Kinder als Befragte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Bewertung des pädagogischen Angebotes, der Partizipation und Qualität des sozialen Netzes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Entwicklung des Instrumentes </a:t>
            </a:r>
            <a:r>
              <a:rPr lang="de-DE" dirty="0" err="1"/>
              <a:t>Kbik</a:t>
            </a:r>
            <a:r>
              <a:rPr lang="de-DE" dirty="0"/>
              <a:t> zur Befragung von Kindern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Sample: 53 Kinder von fünf bis sechs Jahren aus 13 Einrichtungen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Datenerhebung: Multimethodisches und modulares strukturiertes Leitfadeninterview (</a:t>
            </a:r>
            <a:r>
              <a:rPr lang="de-DE" dirty="0" err="1"/>
              <a:t>Kbik</a:t>
            </a:r>
            <a:r>
              <a:rPr lang="de-DE" dirty="0"/>
              <a:t>) aus offenen und geschlossenen Fragen, Ratingskalen und </a:t>
            </a:r>
            <a:r>
              <a:rPr lang="de-DE" dirty="0" err="1"/>
              <a:t>Skulpturtechnik</a:t>
            </a:r>
            <a:r>
              <a:rPr lang="de-DE" dirty="0"/>
              <a:t>; Einzelbefragung der Kinder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Datenauswertung: deskriptive und inferenzstatistische Analyse; Kategorisierung qualitativer Ergebnisse über semantische Cluster und anschließende Häufigkeitsanalyse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D1CB9A-4C6B-4843-B8E9-CD0071D37B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9534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02E8E4-3982-4884-AA0F-68EC37047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EB3F61-F91A-45E6-81DA-F22A4CBAC4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8"/>
            <a:ext cx="1286934" cy="533399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0107" y="1229261"/>
            <a:ext cx="10082211" cy="4399471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err="1"/>
              <a:t>Einarsdottir</a:t>
            </a:r>
            <a:r>
              <a:rPr lang="en-US" b="1" dirty="0"/>
              <a:t>, J. (2005). </a:t>
            </a:r>
            <a:r>
              <a:rPr lang="en-US" dirty="0"/>
              <a:t>We can decide what to play! Children’s perception of quality in an Icelandic Playschool. </a:t>
            </a:r>
            <a:r>
              <a:rPr lang="en-US" i="1" dirty="0"/>
              <a:t>Early Education and Development, 16</a:t>
            </a:r>
            <a:r>
              <a:rPr lang="en-US" dirty="0"/>
              <a:t> (4), 469-488.</a:t>
            </a:r>
            <a:r>
              <a:rPr lang="de-DE" dirty="0"/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de-DE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Kinder als Befragte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Leben in der Kita und Bewertung, Ausmaß der Partizipation, Motive für Besuch der Kita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Sample: 22 fünf- und sechsjährige Kinder einer Kita in Reykjavík, Island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Datenerhebung: Mosaik-Methode nach Clark und Moss (2001); Paar- und Kleingruppeninterviews; Befragung mittels eines Kartenspiels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Datenauswertung: Kategorisierung nach Miles und </a:t>
            </a:r>
            <a:r>
              <a:rPr lang="de-DE" dirty="0" err="1"/>
              <a:t>Huberman</a:t>
            </a:r>
            <a:r>
              <a:rPr lang="de-DE" dirty="0"/>
              <a:t> (1994) und Graue und Walsh (1998)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D1CB9A-4C6B-4843-B8E9-CD0071D37B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2014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02E8E4-3982-4884-AA0F-68EC37047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EB3F61-F91A-45E6-81DA-F22A4CBAC4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8"/>
            <a:ext cx="1286934" cy="533399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4356" y="979095"/>
            <a:ext cx="10082211" cy="4899804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err="1"/>
              <a:t>Einarsdottir</a:t>
            </a:r>
            <a:r>
              <a:rPr lang="en-US" b="1" dirty="0"/>
              <a:t>, J. (2011)</a:t>
            </a:r>
            <a:r>
              <a:rPr lang="en-US" dirty="0"/>
              <a:t>. Reconstructing playschool experiences. </a:t>
            </a:r>
            <a:r>
              <a:rPr lang="en-US" i="1" dirty="0"/>
              <a:t>European Early Childhood Education Research Journal, 19 </a:t>
            </a:r>
            <a:r>
              <a:rPr lang="en-US" dirty="0"/>
              <a:t>(3), 387-401</a:t>
            </a:r>
            <a:r>
              <a:rPr lang="de-DE" dirty="0"/>
              <a:t>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de-DE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Kinder als Befragte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Rekonstruktion der Erfahrungen von Erstklässler*innen in ihren ehemaligen Kindergärten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Sample: sechsjährige Kinder aus 2 Grundschulen und deren ehemalige Erzieher*innen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Island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Datenerhebung: Befragung von Kindern nach unvergesslichen Momenten und besonders positiven bzw. negativen Erfahrungen mittels Paar- bzw. Triointerviews und anschließenden Zeichnungen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Datenauswertung: Kategorisierung nach Miles und </a:t>
            </a:r>
            <a:r>
              <a:rPr lang="de-DE" dirty="0" err="1"/>
              <a:t>Huberman</a:t>
            </a:r>
            <a:r>
              <a:rPr lang="de-DE" dirty="0"/>
              <a:t> (1994)</a:t>
            </a:r>
          </a:p>
          <a:p>
            <a:pPr marL="0" indent="0">
              <a:buNone/>
            </a:pPr>
            <a:endParaRPr lang="de-DE" dirty="0"/>
          </a:p>
          <a:p>
            <a:pPr marL="845820" lvl="1" indent="-342900">
              <a:buFont typeface="Wingdings" pitchFamily="2" charset="2"/>
              <a:buChar char="Ø"/>
            </a:pPr>
            <a:endParaRPr lang="de-DE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D1CB9A-4C6B-4843-B8E9-CD0071D37B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9224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02E8E4-3982-4884-AA0F-68EC37047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EB3F61-F91A-45E6-81DA-F22A4CBAC4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8"/>
            <a:ext cx="1286934" cy="533399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4356" y="1199446"/>
            <a:ext cx="10082211" cy="4459102"/>
          </a:xfrm>
        </p:spPr>
        <p:txBody>
          <a:bodyPr anchor="t">
            <a:normAutofit fontScale="92500" lnSpcReduction="20000"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sz="2200" b="1" dirty="0" err="1"/>
              <a:t>Puroila</a:t>
            </a:r>
            <a:r>
              <a:rPr lang="en-US" sz="2200" b="1" dirty="0"/>
              <a:t>, A.,  </a:t>
            </a:r>
            <a:r>
              <a:rPr lang="en-US" sz="2200" b="1" dirty="0" err="1"/>
              <a:t>Estola</a:t>
            </a:r>
            <a:r>
              <a:rPr lang="en-US" sz="2200" b="1" dirty="0"/>
              <a:t>, E. &amp; </a:t>
            </a:r>
            <a:r>
              <a:rPr lang="en-US" sz="2200" b="1" dirty="0" err="1"/>
              <a:t>Syrjälä</a:t>
            </a:r>
            <a:r>
              <a:rPr lang="en-US" sz="2200" b="1" dirty="0"/>
              <a:t>, L. (2012)</a:t>
            </a:r>
            <a:r>
              <a:rPr lang="en-US" sz="2200" dirty="0"/>
              <a:t>. Having, loving, and being: children‘s narrated wellbeing in Finnish day care centers. </a:t>
            </a:r>
            <a:r>
              <a:rPr lang="de-DE" sz="2200" i="1" dirty="0"/>
              <a:t>Early Child Development </a:t>
            </a:r>
            <a:r>
              <a:rPr lang="de-DE" sz="2200" i="1" dirty="0" err="1"/>
              <a:t>and</a:t>
            </a:r>
            <a:r>
              <a:rPr lang="de-DE" sz="2200" i="1" dirty="0"/>
              <a:t> Care, 182 </a:t>
            </a:r>
            <a:r>
              <a:rPr lang="de-DE" sz="2200" dirty="0"/>
              <a:t>(3-4), 345-362. </a:t>
            </a:r>
          </a:p>
          <a:p>
            <a:pPr marL="0" indent="0">
              <a:lnSpc>
                <a:spcPct val="130000"/>
              </a:lnSpc>
              <a:buNone/>
            </a:pPr>
            <a:endParaRPr lang="de-DE" sz="2200" dirty="0"/>
          </a:p>
          <a:p>
            <a:pPr>
              <a:lnSpc>
                <a:spcPct val="130000"/>
              </a:lnSpc>
            </a:pPr>
            <a:r>
              <a:rPr lang="de-DE" sz="2200" dirty="0"/>
              <a:t>Kinder als Befragte </a:t>
            </a:r>
          </a:p>
          <a:p>
            <a:pPr>
              <a:lnSpc>
                <a:spcPct val="130000"/>
              </a:lnSpc>
            </a:pPr>
            <a:r>
              <a:rPr lang="de-DE" sz="2200" dirty="0"/>
              <a:t>Was erzählen Kinder über ihr Wohlbefinden in finnischen Kindertagesstätten? Kindliches Wohlbefinden als Indikator für Qualität aus Kindersicht</a:t>
            </a:r>
          </a:p>
          <a:p>
            <a:pPr>
              <a:lnSpc>
                <a:spcPct val="130000"/>
              </a:lnSpc>
            </a:pPr>
            <a:r>
              <a:rPr lang="de-DE" sz="2200" dirty="0"/>
              <a:t>Sample: 3 Kitagruppen aus verschiedenen Einrichtungen; Finnland </a:t>
            </a:r>
          </a:p>
          <a:p>
            <a:r>
              <a:rPr lang="de-DE" sz="2200" dirty="0"/>
              <a:t>Datenerhebung: 1,5 Jahre Aufzeichnung narrativer Episoden durch Teilnahme am Alltag </a:t>
            </a:r>
          </a:p>
          <a:p>
            <a:pPr>
              <a:lnSpc>
                <a:spcPct val="130000"/>
              </a:lnSpc>
            </a:pPr>
            <a:r>
              <a:rPr lang="de-DE" sz="2200" dirty="0"/>
              <a:t>Datenauswertung: Narrative Analyse thematisch relevanter Erzählungen (</a:t>
            </a:r>
            <a:r>
              <a:rPr lang="de-DE" sz="2200" dirty="0" err="1"/>
              <a:t>Riessman</a:t>
            </a:r>
            <a:r>
              <a:rPr lang="de-DE" sz="2200" dirty="0"/>
              <a:t>, 2008), Zuordnung relevanter Themen in ein Modell des Wohlbefindens nach </a:t>
            </a:r>
            <a:r>
              <a:rPr lang="de-DE" sz="2200" dirty="0" err="1"/>
              <a:t>Allardt</a:t>
            </a:r>
            <a:r>
              <a:rPr lang="de-DE" sz="2200" dirty="0"/>
              <a:t> (1976) </a:t>
            </a:r>
          </a:p>
          <a:p>
            <a:pPr marL="0" indent="0">
              <a:buNone/>
            </a:pPr>
            <a:endParaRPr lang="de-DE" dirty="0"/>
          </a:p>
          <a:p>
            <a:pPr marL="845820" lvl="1" indent="-342900">
              <a:buFont typeface="Wingdings" pitchFamily="2" charset="2"/>
              <a:buChar char="Ø"/>
            </a:pPr>
            <a:endParaRPr lang="de-DE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D1CB9A-4C6B-4843-B8E9-CD0071D37B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973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9">
            <a:extLst>
              <a:ext uri="{FF2B5EF4-FFF2-40B4-BE49-F238E27FC236}">
                <a16:creationId xmlns:a16="http://schemas.microsoft.com/office/drawing/2014/main" id="{80516254-1D9F-4F3A-9870-3A3280BE2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FC14672B-27A5-4CDA-ABAF-5E4CF4B41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93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9" name="Straight Connector 13">
            <a:extLst>
              <a:ext uri="{FF2B5EF4-FFF2-40B4-BE49-F238E27FC236}">
                <a16:creationId xmlns:a16="http://schemas.microsoft.com/office/drawing/2014/main" id="{8D89589C-2C90-4407-A995-05EC3DD7A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51129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9229" y="864108"/>
            <a:ext cx="5910677" cy="5120640"/>
          </a:xfrm>
        </p:spPr>
        <p:txBody>
          <a:bodyPr>
            <a:normAutofit/>
          </a:bodyPr>
          <a:lstStyle/>
          <a:p>
            <a:endParaRPr lang="de-DE" dirty="0"/>
          </a:p>
          <a:p>
            <a:pPr marL="0" indent="0">
              <a:buNone/>
            </a:pPr>
            <a:r>
              <a:rPr lang="de-DE" sz="2800" dirty="0"/>
              <a:t>Teilhabeforschung</a:t>
            </a:r>
          </a:p>
          <a:p>
            <a:endParaRPr lang="de-DE" dirty="0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9A206779-5C74-4555-94BC-5845C92EC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 descr="Ein Bild, das Uhr enthält.&#10;&#10;Automatisch generierte Beschreibung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266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3">
            <a:extLst>
              <a:ext uri="{FF2B5EF4-FFF2-40B4-BE49-F238E27FC236}">
                <a16:creationId xmlns:a16="http://schemas.microsoft.com/office/drawing/2014/main" id="{4102E8E4-3982-4884-AA0F-68EC37047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51EB3F61-F91A-45E6-81DA-F22A4CBAC4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8"/>
            <a:ext cx="1286934" cy="533399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4362" y="761998"/>
            <a:ext cx="9982198" cy="5328173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i="1" dirty="0"/>
              <a:t>Theoretische Grundlagen der Teilhabeforschung</a:t>
            </a:r>
          </a:p>
          <a:p>
            <a:pPr marL="0" indent="0">
              <a:lnSpc>
                <a:spcPct val="100000"/>
              </a:lnSpc>
              <a:buNone/>
            </a:pPr>
            <a:endParaRPr lang="de-DE" i="1" dirty="0"/>
          </a:p>
          <a:p>
            <a:pPr>
              <a:lnSpc>
                <a:spcPct val="100000"/>
              </a:lnSpc>
            </a:pPr>
            <a:r>
              <a:rPr lang="de-DE" dirty="0"/>
              <a:t>Teilhabe = Recht aller Menschen, unabhängig ihrer Fähigkeiten und Merkmale gleichberechtigt mit anderen in der Gesellschaft zu leben (siehe UN-BRK)</a:t>
            </a:r>
          </a:p>
          <a:p>
            <a:pPr>
              <a:lnSpc>
                <a:spcPct val="100000"/>
              </a:lnSpc>
            </a:pPr>
            <a:r>
              <a:rPr lang="de-DE" dirty="0"/>
              <a:t>Inklusion = Recht auf selbstbestimmtes und selbstständiges Leben in allen Lebensbereichen mit  identischer Rechtsgrundlage, Abbau von Barrieren und  Abschaffung von Sonderwelten (siehe UN-BRK)</a:t>
            </a:r>
          </a:p>
          <a:p>
            <a:pPr>
              <a:lnSpc>
                <a:spcPct val="100000"/>
              </a:lnSpc>
            </a:pPr>
            <a:r>
              <a:rPr lang="de-DE" dirty="0"/>
              <a:t>Empowerment = Stärkung der individuellen Fähigkeiten von Personen oder Personengruppen mit ähnlichen Ausschlusserfahrungen und Befähigung, Kontrolle über eigene Lebensumstände zu erlangen sowie Emanzipation durch politische Einflussnahme (siehe </a:t>
            </a:r>
            <a:r>
              <a:rPr lang="de-DE" dirty="0" err="1"/>
              <a:t>Theunissen</a:t>
            </a:r>
            <a:r>
              <a:rPr lang="de-DE" dirty="0"/>
              <a:t> &amp; Schwalb, 2012)</a:t>
            </a:r>
          </a:p>
          <a:p>
            <a:pPr>
              <a:lnSpc>
                <a:spcPct val="100000"/>
              </a:lnSpc>
            </a:pPr>
            <a:r>
              <a:rPr lang="de-DE" dirty="0"/>
              <a:t>Ansatz der Verwirklichungschance =  Verbindung persönlicher Lebensvorstellungen und gesellschaftlicher Bedingungen; Bezug zu sozialer Gerechtigkeit und tatsächlicher Entscheidungsräume und Handlungsmöglichkeiten einer Person (siehe Leßmann, 2006)</a:t>
            </a:r>
          </a:p>
          <a:p>
            <a:endParaRPr lang="de-DE" dirty="0"/>
          </a:p>
        </p:txBody>
      </p:sp>
      <p:sp>
        <p:nvSpPr>
          <p:cNvPr id="15" name="Rectangle 17">
            <a:extLst>
              <a:ext uri="{FF2B5EF4-FFF2-40B4-BE49-F238E27FC236}">
                <a16:creationId xmlns:a16="http://schemas.microsoft.com/office/drawing/2014/main" id="{C0D1CB9A-4C6B-4843-B8E9-CD0071D37B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C04A3617-A6CA-E84A-8415-3DE8A1A9716A}"/>
              </a:ext>
            </a:extLst>
          </p:cNvPr>
          <p:cNvSpPr txBox="1"/>
          <p:nvPr/>
        </p:nvSpPr>
        <p:spPr>
          <a:xfrm>
            <a:off x="4640239" y="39578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3742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02E8E4-3982-4884-AA0F-68EC37047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EB3F61-F91A-45E6-81DA-F22A4CBAC4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8"/>
            <a:ext cx="1286934" cy="533399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8643" y="1275907"/>
            <a:ext cx="10053636" cy="4189227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i="1" dirty="0"/>
              <a:t>Ziele der Teilhabeforschung</a:t>
            </a:r>
          </a:p>
          <a:p>
            <a:pPr marL="0" indent="0">
              <a:lnSpc>
                <a:spcPct val="100000"/>
              </a:lnSpc>
              <a:buNone/>
            </a:pPr>
            <a:endParaRPr lang="de-DE" i="1" dirty="0"/>
          </a:p>
          <a:p>
            <a:pPr>
              <a:lnSpc>
                <a:spcPct val="100000"/>
              </a:lnSpc>
            </a:pPr>
            <a:r>
              <a:rPr lang="de-DE" dirty="0"/>
              <a:t>Erforschung von gesellschaftlichen Faktoren, die bei der Entstehung von Behinderung beteiligt sind oder die Teilhabe von Menschen mit Behinderung fördern oder erschweren</a:t>
            </a:r>
          </a:p>
          <a:p>
            <a:pPr>
              <a:lnSpc>
                <a:spcPct val="100000"/>
              </a:lnSpc>
            </a:pPr>
            <a:r>
              <a:rPr lang="de-DE" dirty="0"/>
              <a:t>Initiierung von Transformationsprozesse in Richtung Inklusion und Gleichstellung </a:t>
            </a:r>
          </a:p>
          <a:p>
            <a:pPr>
              <a:lnSpc>
                <a:spcPct val="100000"/>
              </a:lnSpc>
            </a:pPr>
            <a:r>
              <a:rPr lang="de-DE" dirty="0"/>
              <a:t>Verbesserung der Teilhabe von Menschen mit Behinderung am gesellschaftlichen Leben</a:t>
            </a:r>
          </a:p>
          <a:p>
            <a:pPr>
              <a:lnSpc>
                <a:spcPct val="100000"/>
              </a:lnSpc>
            </a:pPr>
            <a:r>
              <a:rPr lang="de-DE" dirty="0"/>
              <a:t>Praxisforschung – Fragen aus der Praxis, Transfer von Ergebnissen in die Praxis</a:t>
            </a:r>
          </a:p>
          <a:p>
            <a:pPr>
              <a:lnSpc>
                <a:spcPct val="100000"/>
              </a:lnSpc>
            </a:pPr>
            <a:r>
              <a:rPr lang="de-DE" dirty="0"/>
              <a:t>Einbezug von Betroffenen oder Interessensverbänden  in konkrete Fragen der Forschung (Konsultationspflicht lt. Art.4 Abs.3 UN-BRK) </a:t>
            </a:r>
          </a:p>
          <a:p>
            <a:pPr marL="0" indent="0">
              <a:lnSpc>
                <a:spcPct val="100000"/>
              </a:lnSpc>
              <a:buNone/>
            </a:pPr>
            <a:endParaRPr lang="de-DE" sz="2200" dirty="0"/>
          </a:p>
          <a:p>
            <a:pPr marL="502920" lvl="1" indent="0">
              <a:buNone/>
            </a:pPr>
            <a:endParaRPr lang="de-DE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D1CB9A-4C6B-4843-B8E9-CD0071D37B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75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9">
            <a:extLst>
              <a:ext uri="{FF2B5EF4-FFF2-40B4-BE49-F238E27FC236}">
                <a16:creationId xmlns:a16="http://schemas.microsoft.com/office/drawing/2014/main" id="{80516254-1D9F-4F3A-9870-3A3280BE2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1">
            <a:extLst>
              <a:ext uri="{FF2B5EF4-FFF2-40B4-BE49-F238E27FC236}">
                <a16:creationId xmlns:a16="http://schemas.microsoft.com/office/drawing/2014/main" id="{FC14672B-27A5-4CDA-ABAF-5E4CF4B41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93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9" name="Straight Connector 13">
            <a:extLst>
              <a:ext uri="{FF2B5EF4-FFF2-40B4-BE49-F238E27FC236}">
                <a16:creationId xmlns:a16="http://schemas.microsoft.com/office/drawing/2014/main" id="{8D89589C-2C90-4407-A995-05EC3DD7A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51129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9229" y="864108"/>
            <a:ext cx="5910677" cy="5120640"/>
          </a:xfrm>
        </p:spPr>
        <p:txBody>
          <a:bodyPr>
            <a:normAutofit/>
          </a:bodyPr>
          <a:lstStyle/>
          <a:p>
            <a:endParaRPr lang="de-DE" dirty="0"/>
          </a:p>
          <a:p>
            <a:pPr marL="0" indent="0">
              <a:buNone/>
            </a:pPr>
            <a:r>
              <a:rPr lang="de-DE" sz="2400" dirty="0"/>
              <a:t>Partizipative Forschung</a:t>
            </a:r>
          </a:p>
          <a:p>
            <a:endParaRPr lang="de-DE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A206779-5C74-4555-94BC-5845C92EC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431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02E8E4-3982-4884-AA0F-68EC37047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EB3F61-F91A-45E6-81DA-F22A4CBAC4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8"/>
            <a:ext cx="1286934" cy="533399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4356" y="792548"/>
            <a:ext cx="10082211" cy="503409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i="1" dirty="0"/>
              <a:t>Begriffsklärung Partizipative Forschung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Keine eigene Methode, sondern Forschungsstrategie</a:t>
            </a:r>
          </a:p>
          <a:p>
            <a:r>
              <a:rPr lang="de-DE" dirty="0"/>
              <a:t>Einbezug der Beforschten, mit dem Ziel Forschungserkenntnisse zu erweitern oder zu validieren </a:t>
            </a:r>
          </a:p>
          <a:p>
            <a:r>
              <a:rPr lang="de-DE" dirty="0"/>
              <a:t>Einbezug Beforschter als handlungsfähige Subjekte, bei gleichzeitiger Selbstbefähigung und Empowerment </a:t>
            </a:r>
          </a:p>
          <a:p>
            <a:r>
              <a:rPr lang="de-DE" dirty="0"/>
              <a:t>Einbezug kann in allen Schritten des Forschungsprozesses erfolgen (Zielstellung, Auswahl des Vorgehens, Erhebung und Auswertung bis zur Verwertung der Ergebnisse)</a:t>
            </a:r>
          </a:p>
          <a:p>
            <a:r>
              <a:rPr lang="de-DE" dirty="0"/>
              <a:t>Co-Forscher*innen bilden Ausgangspunkt des Erkenntnisinteresses und der Forschungsfragen, welche im besten Fall für beide Seiten zur Erweiterung der Wissensbestände und Kompetenzen führen </a:t>
            </a:r>
          </a:p>
          <a:p>
            <a:r>
              <a:rPr lang="de-DE" dirty="0"/>
              <a:t>Partizipative Forschung ist wertebasiert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D1CB9A-4C6B-4843-B8E9-CD0071D37B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039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02E8E4-3982-4884-AA0F-68EC37047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EB3F61-F91A-45E6-81DA-F22A4CBAC4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8"/>
            <a:ext cx="1286934" cy="533399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7802" y="761997"/>
            <a:ext cx="10067923" cy="5681333"/>
          </a:xfrm>
        </p:spPr>
        <p:txBody>
          <a:bodyPr anchor="t">
            <a:normAutofit fontScale="92500" lnSpcReduction="10000"/>
          </a:bodyPr>
          <a:lstStyle/>
          <a:p>
            <a:pPr marL="0" indent="0">
              <a:buNone/>
            </a:pPr>
            <a:r>
              <a:rPr lang="de-DE" i="1" dirty="0"/>
              <a:t>Möglichkeiten und Grenzen partizipativer Forschung</a:t>
            </a:r>
          </a:p>
          <a:p>
            <a:pPr marL="0" indent="0">
              <a:buNone/>
            </a:pPr>
            <a:endParaRPr lang="de-DE" i="1" dirty="0"/>
          </a:p>
          <a:p>
            <a:r>
              <a:rPr lang="de-DE" dirty="0"/>
              <a:t>Berechtigung wird im wissenschaftlichen Diskurs in Frage gestellt, Nutzen wird als begrenzt angesehen</a:t>
            </a:r>
            <a:endParaRPr lang="de-DE" i="1" dirty="0"/>
          </a:p>
          <a:p>
            <a:r>
              <a:rPr lang="de-DE" i="1" dirty="0"/>
              <a:t>Möglichkeiten: </a:t>
            </a:r>
          </a:p>
          <a:p>
            <a:pPr marL="936625" indent="-312738">
              <a:buFont typeface="Courier New" panose="02070309020205020404" pitchFamily="49" charset="0"/>
              <a:buChar char="o"/>
            </a:pPr>
            <a:r>
              <a:rPr lang="de-DE" dirty="0"/>
              <a:t>Erkenntnisgewinn durch Einbezug verschiedener Sichtweisen</a:t>
            </a:r>
          </a:p>
          <a:p>
            <a:pPr marL="936625" indent="-312738">
              <a:buFont typeface="Courier New" panose="02070309020205020404" pitchFamily="49" charset="0"/>
              <a:buChar char="o"/>
            </a:pPr>
            <a:r>
              <a:rPr lang="de-DE" dirty="0"/>
              <a:t>Veränderung der Lebenswelt der Beforschten </a:t>
            </a:r>
          </a:p>
          <a:p>
            <a:pPr marL="936625" indent="-312738">
              <a:buFont typeface="Courier New" panose="02070309020205020404" pitchFamily="49" charset="0"/>
              <a:buChar char="o"/>
            </a:pPr>
            <a:r>
              <a:rPr lang="de-DE" dirty="0"/>
              <a:t>Erweiterung der Handlungsmöglichkeiten der Co-Forscher*innen</a:t>
            </a:r>
            <a:endParaRPr lang="de-DE" i="1" dirty="0"/>
          </a:p>
          <a:p>
            <a:r>
              <a:rPr lang="de-DE" i="1" dirty="0"/>
              <a:t>Grenzen:</a:t>
            </a:r>
          </a:p>
          <a:p>
            <a:pPr marL="977900" indent="-354013">
              <a:buFont typeface="Courier New" panose="02070309020205020404" pitchFamily="49" charset="0"/>
              <a:buChar char="o"/>
            </a:pPr>
            <a:r>
              <a:rPr lang="de-DE" dirty="0"/>
              <a:t>Methodische Begrenzungen und Einschränkungen in der Theoriebildung</a:t>
            </a:r>
          </a:p>
          <a:p>
            <a:pPr marL="977900" indent="-354013">
              <a:buFont typeface="Courier New" panose="02070309020205020404" pitchFamily="49" charset="0"/>
              <a:buChar char="o"/>
            </a:pPr>
            <a:r>
              <a:rPr lang="de-DE" dirty="0"/>
              <a:t>Mögliche Umsetzungsprobleme bei Unterschiedlichen Voraussetzungen der Beteiligten</a:t>
            </a:r>
          </a:p>
          <a:p>
            <a:pPr marL="977900" indent="-354013">
              <a:buFont typeface="Courier New" panose="02070309020205020404" pitchFamily="49" charset="0"/>
              <a:buChar char="o"/>
            </a:pPr>
            <a:r>
              <a:rPr lang="de-DE" dirty="0"/>
              <a:t>Blinde Flecken durch Interessen- und Rollenkonflikte, unterschiedliche Vorannahmen  oder Machtverhältnisse</a:t>
            </a:r>
          </a:p>
          <a:p>
            <a:pPr marL="977900" indent="-354013">
              <a:buFont typeface="Courier New" panose="02070309020205020404" pitchFamily="49" charset="0"/>
              <a:buChar char="o"/>
            </a:pPr>
            <a:endParaRPr lang="de-DE" dirty="0"/>
          </a:p>
          <a:p>
            <a:pPr marL="20638" indent="0">
              <a:buNone/>
            </a:pPr>
            <a:r>
              <a:rPr lang="de-DE" i="1" dirty="0">
                <a:sym typeface="Wingdings" pitchFamily="2" charset="2"/>
              </a:rPr>
              <a:t>  Notwendigkeit </a:t>
            </a:r>
            <a:r>
              <a:rPr lang="de-DE" i="1" dirty="0" err="1">
                <a:sym typeface="Wingdings" pitchFamily="2" charset="2"/>
              </a:rPr>
              <a:t>sändiger</a:t>
            </a:r>
            <a:r>
              <a:rPr lang="de-DE" i="1" dirty="0">
                <a:sym typeface="Wingdings" pitchFamily="2" charset="2"/>
              </a:rPr>
              <a:t> Reflexion, kommunikativer </a:t>
            </a:r>
            <a:r>
              <a:rPr lang="de-DE" i="1" dirty="0" err="1">
                <a:sym typeface="Wingdings" pitchFamily="2" charset="2"/>
              </a:rPr>
              <a:t>Valdidierung</a:t>
            </a:r>
            <a:r>
              <a:rPr lang="de-DE" i="1" dirty="0">
                <a:sym typeface="Wingdings" pitchFamily="2" charset="2"/>
              </a:rPr>
              <a:t> und </a:t>
            </a:r>
            <a:r>
              <a:rPr lang="de-DE" i="1" dirty="0" err="1">
                <a:sym typeface="Wingdings" pitchFamily="2" charset="2"/>
              </a:rPr>
              <a:t>Rückkopllungsschleifen</a:t>
            </a:r>
            <a:endParaRPr lang="de-DE" i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D1CB9A-4C6B-4843-B8E9-CD0071D37B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659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9">
            <a:extLst>
              <a:ext uri="{FF2B5EF4-FFF2-40B4-BE49-F238E27FC236}">
                <a16:creationId xmlns:a16="http://schemas.microsoft.com/office/drawing/2014/main" id="{80516254-1D9F-4F3A-9870-3A3280BE2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1">
            <a:extLst>
              <a:ext uri="{FF2B5EF4-FFF2-40B4-BE49-F238E27FC236}">
                <a16:creationId xmlns:a16="http://schemas.microsoft.com/office/drawing/2014/main" id="{FC14672B-27A5-4CDA-ABAF-5E4CF4B41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128693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9" name="Straight Connector 13">
            <a:extLst>
              <a:ext uri="{FF2B5EF4-FFF2-40B4-BE49-F238E27FC236}">
                <a16:creationId xmlns:a16="http://schemas.microsoft.com/office/drawing/2014/main" id="{8D89589C-2C90-4407-A995-05EC3DD7A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51129" y="2085681"/>
            <a:ext cx="0" cy="268663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45955-42B8-4258-A603-BB242CF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9229" y="864108"/>
            <a:ext cx="5910677" cy="5120640"/>
          </a:xfrm>
        </p:spPr>
        <p:txBody>
          <a:bodyPr>
            <a:normAutofit/>
          </a:bodyPr>
          <a:lstStyle/>
          <a:p>
            <a:endParaRPr lang="de-DE" dirty="0"/>
          </a:p>
          <a:p>
            <a:pPr marL="0" indent="0">
              <a:buNone/>
            </a:pPr>
            <a:r>
              <a:rPr lang="de-DE" sz="2400" dirty="0"/>
              <a:t>Partizipative Forschung mit Kindern</a:t>
            </a:r>
          </a:p>
          <a:p>
            <a:endParaRPr lang="de-DE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A206779-5C74-4555-94BC-5845C92EC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83988" y="767825"/>
            <a:ext cx="508012" cy="5328173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CB96DC-CC8B-4A91-B6DE-DCE5BFD1B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83" y="0"/>
            <a:ext cx="682811" cy="68281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37A255F-F514-478D-A580-AC6E195F2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4928" y="109737"/>
            <a:ext cx="107298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678159"/>
      </p:ext>
    </p:extLst>
  </p:cSld>
  <p:clrMapOvr>
    <a:masterClrMapping/>
  </p:clrMapOvr>
</p:sld>
</file>

<file path=ppt/theme/theme1.xml><?xml version="1.0" encoding="utf-8"?>
<a:theme xmlns:a="http://schemas.openxmlformats.org/drawingml/2006/main" name="Rahmen">
  <a:themeElements>
    <a:clrScheme name="Rahmen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Rahmen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ahmen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1508</Words>
  <Application>Microsoft Macintosh PowerPoint</Application>
  <PresentationFormat>Breitbild</PresentationFormat>
  <Paragraphs>157</Paragraphs>
  <Slides>25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1" baseType="lpstr">
      <vt:lpstr>Calibri</vt:lpstr>
      <vt:lpstr>Corbel</vt:lpstr>
      <vt:lpstr>Courier New</vt:lpstr>
      <vt:lpstr>Wingdings</vt:lpstr>
      <vt:lpstr>Wingdings 2</vt:lpstr>
      <vt:lpstr>Rahmen</vt:lpstr>
      <vt:lpstr>PowerPoint-Präsentation</vt:lpstr>
      <vt:lpstr>Inhalt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Anja Stolakis</dc:creator>
  <cp:lastModifiedBy>Anja Stolakis</cp:lastModifiedBy>
  <cp:revision>18</cp:revision>
  <dcterms:created xsi:type="dcterms:W3CDTF">2020-10-05T12:43:48Z</dcterms:created>
  <dcterms:modified xsi:type="dcterms:W3CDTF">2020-11-05T12:12:47Z</dcterms:modified>
</cp:coreProperties>
</file>