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52" r:id="rId1"/>
  </p:sldMasterIdLst>
  <p:notesMasterIdLst>
    <p:notesMasterId r:id="rId70"/>
  </p:notesMasterIdLst>
  <p:sldIdLst>
    <p:sldId id="256" r:id="rId2"/>
    <p:sldId id="257" r:id="rId3"/>
    <p:sldId id="270" r:id="rId4"/>
    <p:sldId id="263" r:id="rId5"/>
    <p:sldId id="260" r:id="rId6"/>
    <p:sldId id="265" r:id="rId7"/>
    <p:sldId id="266" r:id="rId8"/>
    <p:sldId id="267" r:id="rId9"/>
    <p:sldId id="268" r:id="rId10"/>
    <p:sldId id="269" r:id="rId11"/>
    <p:sldId id="271" r:id="rId12"/>
    <p:sldId id="261" r:id="rId13"/>
    <p:sldId id="272" r:id="rId14"/>
    <p:sldId id="273" r:id="rId15"/>
    <p:sldId id="274" r:id="rId16"/>
    <p:sldId id="275" r:id="rId17"/>
    <p:sldId id="276" r:id="rId18"/>
    <p:sldId id="277" r:id="rId19"/>
    <p:sldId id="278" r:id="rId20"/>
    <p:sldId id="279" r:id="rId21"/>
    <p:sldId id="280" r:id="rId22"/>
    <p:sldId id="281" r:id="rId23"/>
    <p:sldId id="282" r:id="rId24"/>
    <p:sldId id="284" r:id="rId25"/>
    <p:sldId id="285" r:id="rId26"/>
    <p:sldId id="286" r:id="rId27"/>
    <p:sldId id="283" r:id="rId28"/>
    <p:sldId id="346" r:id="rId29"/>
    <p:sldId id="347" r:id="rId30"/>
    <p:sldId id="348" r:id="rId31"/>
    <p:sldId id="291" r:id="rId32"/>
    <p:sldId id="293" r:id="rId33"/>
    <p:sldId id="295" r:id="rId34"/>
    <p:sldId id="305" r:id="rId35"/>
    <p:sldId id="306" r:id="rId36"/>
    <p:sldId id="307" r:id="rId37"/>
    <p:sldId id="308" r:id="rId38"/>
    <p:sldId id="309" r:id="rId39"/>
    <p:sldId id="350" r:id="rId40"/>
    <p:sldId id="352" r:id="rId41"/>
    <p:sldId id="351" r:id="rId42"/>
    <p:sldId id="353" r:id="rId43"/>
    <p:sldId id="354" r:id="rId44"/>
    <p:sldId id="313" r:id="rId45"/>
    <p:sldId id="297" r:id="rId46"/>
    <p:sldId id="298" r:id="rId47"/>
    <p:sldId id="299" r:id="rId48"/>
    <p:sldId id="314" r:id="rId49"/>
    <p:sldId id="300" r:id="rId50"/>
    <p:sldId id="301" r:id="rId51"/>
    <p:sldId id="302" r:id="rId52"/>
    <p:sldId id="319" r:id="rId53"/>
    <p:sldId id="320" r:id="rId54"/>
    <p:sldId id="303" r:id="rId55"/>
    <p:sldId id="321" r:id="rId56"/>
    <p:sldId id="324" r:id="rId57"/>
    <p:sldId id="323" r:id="rId58"/>
    <p:sldId id="325" r:id="rId59"/>
    <p:sldId id="326" r:id="rId60"/>
    <p:sldId id="327" r:id="rId61"/>
    <p:sldId id="328" r:id="rId62"/>
    <p:sldId id="329" r:id="rId63"/>
    <p:sldId id="330" r:id="rId64"/>
    <p:sldId id="331" r:id="rId65"/>
    <p:sldId id="332" r:id="rId66"/>
    <p:sldId id="333" r:id="rId67"/>
    <p:sldId id="311" r:id="rId68"/>
    <p:sldId id="312" r:id="rId6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ja Stolakis" initials="AS" lastIdx="2" clrIdx="0">
    <p:extLst>
      <p:ext uri="{19B8F6BF-5375-455C-9EA6-DF929625EA0E}">
        <p15:presenceInfo xmlns:p15="http://schemas.microsoft.com/office/powerpoint/2012/main" userId="S::anja.stolakis@hsmdsdl.de::0ecd0af7-e630-4174-9852-0dcd045f02b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FBA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96" autoAdjust="0"/>
    <p:restoredTop sz="94660"/>
  </p:normalViewPr>
  <p:slideViewPr>
    <p:cSldViewPr snapToGrid="0" showGuides="1">
      <p:cViewPr varScale="1">
        <p:scale>
          <a:sx n="116" d="100"/>
          <a:sy n="116" d="100"/>
        </p:scale>
        <p:origin x="208" y="2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Arbeitsblat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Arbeitsblat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Arbeitsblat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Arbeitsblat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80" b="1" i="0" u="none" strike="noStrike" kern="1200" baseline="0">
                <a:solidFill>
                  <a:schemeClr val="tx1"/>
                </a:solidFill>
                <a:latin typeface="+mj-lt"/>
                <a:ea typeface="+mn-ea"/>
                <a:cs typeface="+mn-cs"/>
              </a:defRPr>
            </a:pPr>
            <a:r>
              <a:rPr lang="de-DE" dirty="0"/>
              <a:t>Einstellung zur Inklusion (Mittelwerte)</a:t>
            </a:r>
          </a:p>
        </c:rich>
      </c:tx>
      <c:layout>
        <c:manualLayout>
          <c:xMode val="edge"/>
          <c:yMode val="edge"/>
          <c:x val="0.31473814946657691"/>
          <c:y val="0"/>
        </c:manualLayout>
      </c:layout>
      <c:overlay val="0"/>
      <c:spPr>
        <a:noFill/>
        <a:ln>
          <a:noFill/>
        </a:ln>
        <a:effectLst/>
      </c:spPr>
      <c:txPr>
        <a:bodyPr rot="0" spcFirstLastPara="1" vertOverflow="ellipsis" vert="horz" wrap="square" anchor="ctr" anchorCtr="1"/>
        <a:lstStyle/>
        <a:p>
          <a:pPr>
            <a:defRPr sz="1080" b="1" i="0" u="none" strike="noStrike" kern="1200" baseline="0">
              <a:solidFill>
                <a:schemeClr val="tx1"/>
              </a:solidFill>
              <a:latin typeface="+mj-lt"/>
              <a:ea typeface="+mn-ea"/>
              <a:cs typeface="+mn-cs"/>
            </a:defRPr>
          </a:pPr>
          <a:endParaRPr lang="de-DE"/>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43712800932932727"/>
          <c:y val="0.11348084546126569"/>
          <c:w val="0.54399943823647912"/>
          <c:h val="0.73941063058413659"/>
        </c:manualLayout>
      </c:layout>
      <c:bar3DChart>
        <c:barDir val="bar"/>
        <c:grouping val="clustered"/>
        <c:varyColors val="0"/>
        <c:ser>
          <c:idx val="0"/>
          <c:order val="0"/>
          <c:tx>
            <c:strRef>
              <c:f>Tabelle1!$B$1</c:f>
              <c:strCache>
                <c:ptCount val="1"/>
                <c:pt idx="0">
                  <c:v>Regelkita</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woPt" dir="tl"/>
            </a:scene3d>
            <a:sp3d/>
          </c:spPr>
          <c:invertIfNegative val="0"/>
          <c:dLbls>
            <c:dLbl>
              <c:idx val="0"/>
              <c:layout>
                <c:manualLayout>
                  <c:x val="-5.1828032252993976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F55-6945-AA8E-3B8DFC235D45}"/>
                </c:ext>
              </c:extLst>
            </c:dLbl>
            <c:dLbl>
              <c:idx val="1"/>
              <c:layout>
                <c:manualLayout>
                  <c:x val="-5.3615205778959285E-2"/>
                  <c:y val="5.540375266630458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F55-6945-AA8E-3B8DFC235D45}"/>
                </c:ext>
              </c:extLst>
            </c:dLbl>
            <c:dLbl>
              <c:idx val="2"/>
              <c:layout>
                <c:manualLayout>
                  <c:x val="-6.2551073408785962E-2"/>
                  <c:y val="2.770187633315279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F55-6945-AA8E-3B8DFC235D45}"/>
                </c:ext>
              </c:extLst>
            </c:dLbl>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j-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Tabelle1!$A$2:$A$4</c:f>
              <c:strCache>
                <c:ptCount val="3"/>
                <c:pt idx="0">
                  <c:v>Praktische Umgang</c:v>
                </c:pt>
                <c:pt idx="1">
                  <c:v>Positive Grundhaltung (allgemein)</c:v>
                </c:pt>
                <c:pt idx="2">
                  <c:v>Positive Auswirkungen auf Kindesentwicklung</c:v>
                </c:pt>
              </c:strCache>
            </c:strRef>
          </c:cat>
          <c:val>
            <c:numRef>
              <c:f>Tabelle1!$B$2:$B$4</c:f>
              <c:numCache>
                <c:formatCode>0</c:formatCode>
                <c:ptCount val="3"/>
                <c:pt idx="0">
                  <c:v>28.55</c:v>
                </c:pt>
                <c:pt idx="1">
                  <c:v>46.53</c:v>
                </c:pt>
                <c:pt idx="2">
                  <c:v>71.27</c:v>
                </c:pt>
              </c:numCache>
            </c:numRef>
          </c:val>
          <c:extLst>
            <c:ext xmlns:c16="http://schemas.microsoft.com/office/drawing/2014/chart" uri="{C3380CC4-5D6E-409C-BE32-E72D297353CC}">
              <c16:uniqueId val="{00000003-FF55-6945-AA8E-3B8DFC235D45}"/>
            </c:ext>
          </c:extLst>
        </c:ser>
        <c:ser>
          <c:idx val="1"/>
          <c:order val="1"/>
          <c:tx>
            <c:strRef>
              <c:f>Tabelle1!$C$1</c:f>
              <c:strCache>
                <c:ptCount val="1"/>
                <c:pt idx="0">
                  <c:v>i-Kita</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woPt" dir="tl"/>
            </a:scene3d>
            <a:sp3d/>
          </c:spPr>
          <c:invertIfNegative val="0"/>
          <c:dLbls>
            <c:dLbl>
              <c:idx val="0"/>
              <c:layout>
                <c:manualLayout>
                  <c:x val="-5.0040858727028667E-2"/>
                  <c:y val="-2.770187633315381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FF55-6945-AA8E-3B8DFC235D45}"/>
                </c:ext>
              </c:extLst>
            </c:dLbl>
            <c:dLbl>
              <c:idx val="1"/>
              <c:layout>
                <c:manualLayout>
                  <c:x val="-5.1828032252993976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F55-6945-AA8E-3B8DFC235D45}"/>
                </c:ext>
              </c:extLst>
            </c:dLbl>
            <c:dLbl>
              <c:idx val="2"/>
              <c:layout>
                <c:manualLayout>
                  <c:x val="-5.3615205778959285E-2"/>
                  <c:y val="-2.5393093295542772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FF55-6945-AA8E-3B8DFC235D45}"/>
                </c:ext>
              </c:extLst>
            </c:dLbl>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j-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Tabelle1!$A$2:$A$4</c:f>
              <c:strCache>
                <c:ptCount val="3"/>
                <c:pt idx="0">
                  <c:v>Praktische Umgang</c:v>
                </c:pt>
                <c:pt idx="1">
                  <c:v>Positive Grundhaltung (allgemein)</c:v>
                </c:pt>
                <c:pt idx="2">
                  <c:v>Positive Auswirkungen auf Kindesentwicklung</c:v>
                </c:pt>
              </c:strCache>
            </c:strRef>
          </c:cat>
          <c:val>
            <c:numRef>
              <c:f>Tabelle1!$C$2:$C$4</c:f>
              <c:numCache>
                <c:formatCode>0</c:formatCode>
                <c:ptCount val="3"/>
                <c:pt idx="0">
                  <c:v>30.32</c:v>
                </c:pt>
                <c:pt idx="1">
                  <c:v>76.75</c:v>
                </c:pt>
                <c:pt idx="2">
                  <c:v>78.23</c:v>
                </c:pt>
              </c:numCache>
            </c:numRef>
          </c:val>
          <c:extLst>
            <c:ext xmlns:c16="http://schemas.microsoft.com/office/drawing/2014/chart" uri="{C3380CC4-5D6E-409C-BE32-E72D297353CC}">
              <c16:uniqueId val="{00000007-FF55-6945-AA8E-3B8DFC235D45}"/>
            </c:ext>
          </c:extLst>
        </c:ser>
        <c:dLbls>
          <c:showLegendKey val="0"/>
          <c:showVal val="1"/>
          <c:showCatName val="0"/>
          <c:showSerName val="0"/>
          <c:showPercent val="0"/>
          <c:showBubbleSize val="0"/>
        </c:dLbls>
        <c:gapWidth val="150"/>
        <c:shape val="box"/>
        <c:axId val="1720494879"/>
        <c:axId val="15822560"/>
        <c:axId val="0"/>
      </c:bar3DChart>
      <c:catAx>
        <c:axId val="1720494879"/>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j-lt"/>
                <a:ea typeface="+mn-ea"/>
                <a:cs typeface="+mn-cs"/>
              </a:defRPr>
            </a:pPr>
            <a:endParaRPr lang="de-DE"/>
          </a:p>
        </c:txPr>
        <c:crossAx val="15822560"/>
        <c:crosses val="autoZero"/>
        <c:auto val="1"/>
        <c:lblAlgn val="ctr"/>
        <c:lblOffset val="100"/>
        <c:noMultiLvlLbl val="0"/>
      </c:catAx>
      <c:valAx>
        <c:axId val="15822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j-lt"/>
                <a:ea typeface="+mn-ea"/>
                <a:cs typeface="+mn-cs"/>
              </a:defRPr>
            </a:pPr>
            <a:endParaRPr lang="de-DE"/>
          </a:p>
        </c:txPr>
        <c:crossAx val="1720494879"/>
        <c:crosses val="autoZero"/>
        <c:crossBetween val="between"/>
      </c:valAx>
      <c:spPr>
        <a:noFill/>
        <a:ln>
          <a:noFill/>
        </a:ln>
        <a:effectLst/>
      </c:spPr>
    </c:plotArea>
    <c:legend>
      <c:legendPos val="b"/>
      <c:layout>
        <c:manualLayout>
          <c:xMode val="edge"/>
          <c:yMode val="edge"/>
          <c:x val="9.1686082829441864E-2"/>
          <c:y val="0.91990231489529894"/>
          <c:w val="0.24115795898028664"/>
          <c:h val="6.3476559304809416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j-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lumMod val="40000"/>
        <a:lumOff val="60000"/>
      </a:schemeClr>
    </a:solidFill>
    <a:ln w="9525" cap="flat" cmpd="sng" algn="ctr">
      <a:solidFill>
        <a:schemeClr val="tx1">
          <a:lumMod val="15000"/>
          <a:lumOff val="85000"/>
        </a:schemeClr>
      </a:solidFill>
      <a:round/>
    </a:ln>
    <a:effectLst/>
  </c:spPr>
  <c:txPr>
    <a:bodyPr/>
    <a:lstStyle/>
    <a:p>
      <a:pPr>
        <a:defRPr sz="900">
          <a:solidFill>
            <a:schemeClr val="tx1"/>
          </a:solidFill>
          <a:latin typeface="+mj-lt"/>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4678689386252875"/>
          <c:y val="3.2077635549733641E-2"/>
          <c:w val="0.47473905435963881"/>
          <c:h val="0.81001413435756964"/>
        </c:manualLayout>
      </c:layout>
      <c:bar3DChart>
        <c:barDir val="bar"/>
        <c:grouping val="clustered"/>
        <c:varyColors val="0"/>
        <c:ser>
          <c:idx val="0"/>
          <c:order val="0"/>
          <c:tx>
            <c:strRef>
              <c:f>Tabelle1!$B$1</c:f>
              <c:strCache>
                <c:ptCount val="1"/>
                <c:pt idx="0">
                  <c:v>Regelkita</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woPt" dir="tl"/>
            </a:scene3d>
            <a:sp3d/>
          </c:spPr>
          <c:invertIfNegative val="0"/>
          <c:dLbls>
            <c:dLbl>
              <c:idx val="0"/>
              <c:layout>
                <c:manualLayout>
                  <c:x val="1.6822454665471477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511-774B-970F-26515892FEBE}"/>
                </c:ext>
              </c:extLst>
            </c:dLbl>
            <c:dLbl>
              <c:idx val="2"/>
              <c:layout>
                <c:manualLayout>
                  <c:x val="-0.12825771167001851"/>
                  <c:y val="3.418280750126844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511-774B-970F-26515892FEBE}"/>
                </c:ext>
              </c:extLst>
            </c:dLbl>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j-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Tabelle1!$A$2:$A$4</c:f>
              <c:strCache>
                <c:ptCount val="3"/>
                <c:pt idx="0">
                  <c:v>Kaum bis gar nicht</c:v>
                </c:pt>
                <c:pt idx="1">
                  <c:v>Nur teilweise</c:v>
                </c:pt>
                <c:pt idx="2">
                  <c:v>Im großen und Ganzen bis voll und ganz</c:v>
                </c:pt>
              </c:strCache>
            </c:strRef>
          </c:cat>
          <c:val>
            <c:numRef>
              <c:f>Tabelle1!$B$2:$B$4</c:f>
              <c:numCache>
                <c:formatCode>0%</c:formatCode>
                <c:ptCount val="3"/>
                <c:pt idx="0">
                  <c:v>0.22900000000000001</c:v>
                </c:pt>
                <c:pt idx="1">
                  <c:v>0.1142</c:v>
                </c:pt>
                <c:pt idx="2">
                  <c:v>0.86299999999999999</c:v>
                </c:pt>
              </c:numCache>
            </c:numRef>
          </c:val>
          <c:extLst>
            <c:ext xmlns:c16="http://schemas.microsoft.com/office/drawing/2014/chart" uri="{C3380CC4-5D6E-409C-BE32-E72D297353CC}">
              <c16:uniqueId val="{00000002-3511-774B-970F-26515892FEBE}"/>
            </c:ext>
          </c:extLst>
        </c:ser>
        <c:ser>
          <c:idx val="1"/>
          <c:order val="1"/>
          <c:tx>
            <c:strRef>
              <c:f>Tabelle1!$C$1</c:f>
              <c:strCache>
                <c:ptCount val="1"/>
                <c:pt idx="0">
                  <c:v>i-Kita</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woPt" dir="tl"/>
            </a:scene3d>
            <a:sp3d/>
          </c:spPr>
          <c:invertIfNegative val="0"/>
          <c:dLbls>
            <c:dLbl>
              <c:idx val="0"/>
              <c:layout>
                <c:manualLayout>
                  <c:x val="1.2412036613227507E-2"/>
                  <c:y val="-2.050968450076144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511-774B-970F-26515892FEBE}"/>
                </c:ext>
              </c:extLst>
            </c:dLbl>
            <c:dLbl>
              <c:idx val="1"/>
              <c:layout>
                <c:manualLayout>
                  <c:x val="1.2412036613227507E-2"/>
                  <c:y val="-1.367312300050762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511-774B-970F-26515892FEBE}"/>
                </c:ext>
              </c:extLst>
            </c:dLbl>
            <c:dLbl>
              <c:idx val="2"/>
              <c:layout>
                <c:manualLayout>
                  <c:x val="-0.14066974828324594"/>
                  <c:y val="-3.418280750126906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511-774B-970F-26515892FEBE}"/>
                </c:ext>
              </c:extLst>
            </c:dLbl>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j-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Tabelle1!$A$2:$A$4</c:f>
              <c:strCache>
                <c:ptCount val="3"/>
                <c:pt idx="0">
                  <c:v>Kaum bis gar nicht</c:v>
                </c:pt>
                <c:pt idx="1">
                  <c:v>Nur teilweise</c:v>
                </c:pt>
                <c:pt idx="2">
                  <c:v>Im großen und Ganzen bis voll und ganz</c:v>
                </c:pt>
              </c:strCache>
            </c:strRef>
          </c:cat>
          <c:val>
            <c:numRef>
              <c:f>Tabelle1!$C$2:$C$4</c:f>
              <c:numCache>
                <c:formatCode>0%</c:formatCode>
                <c:ptCount val="3"/>
                <c:pt idx="0">
                  <c:v>0</c:v>
                </c:pt>
                <c:pt idx="1">
                  <c:v>0</c:v>
                </c:pt>
                <c:pt idx="2">
                  <c:v>1</c:v>
                </c:pt>
              </c:numCache>
            </c:numRef>
          </c:val>
          <c:extLst>
            <c:ext xmlns:c16="http://schemas.microsoft.com/office/drawing/2014/chart" uri="{C3380CC4-5D6E-409C-BE32-E72D297353CC}">
              <c16:uniqueId val="{00000006-3511-774B-970F-26515892FEBE}"/>
            </c:ext>
          </c:extLst>
        </c:ser>
        <c:dLbls>
          <c:showLegendKey val="0"/>
          <c:showVal val="1"/>
          <c:showCatName val="0"/>
          <c:showSerName val="0"/>
          <c:showPercent val="0"/>
          <c:showBubbleSize val="0"/>
        </c:dLbls>
        <c:gapWidth val="150"/>
        <c:shape val="box"/>
        <c:axId val="1806792591"/>
        <c:axId val="1807522575"/>
        <c:axId val="0"/>
      </c:bar3DChart>
      <c:catAx>
        <c:axId val="1806792591"/>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j-lt"/>
                <a:ea typeface="+mn-ea"/>
                <a:cs typeface="+mn-cs"/>
              </a:defRPr>
            </a:pPr>
            <a:endParaRPr lang="de-DE"/>
          </a:p>
        </c:txPr>
        <c:crossAx val="1807522575"/>
        <c:crosses val="autoZero"/>
        <c:auto val="1"/>
        <c:lblAlgn val="ctr"/>
        <c:lblOffset val="100"/>
        <c:noMultiLvlLbl val="0"/>
      </c:catAx>
      <c:valAx>
        <c:axId val="1807522575"/>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j-lt"/>
                <a:ea typeface="+mn-ea"/>
                <a:cs typeface="+mn-cs"/>
              </a:defRPr>
            </a:pPr>
            <a:endParaRPr lang="de-DE"/>
          </a:p>
        </c:txPr>
        <c:crossAx val="1806792591"/>
        <c:crosses val="autoZero"/>
        <c:crossBetween val="between"/>
        <c:majorUnit val="0.5"/>
      </c:valAx>
      <c:spPr>
        <a:noFill/>
        <a:ln>
          <a:noFill/>
        </a:ln>
        <a:effectLst/>
      </c:spPr>
    </c:plotArea>
    <c:legend>
      <c:legendPos val="b"/>
      <c:layout>
        <c:manualLayout>
          <c:xMode val="edge"/>
          <c:yMode val="edge"/>
          <c:x val="0"/>
          <c:y val="0.93000822950709139"/>
          <c:w val="0.40085374065752366"/>
          <c:h val="5.678470210776379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j-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lumMod val="40000"/>
        <a:lumOff val="60000"/>
      </a:schemeClr>
    </a:solidFill>
    <a:ln w="9525" cap="flat" cmpd="sng" algn="ctr">
      <a:solidFill>
        <a:schemeClr val="tx1">
          <a:lumMod val="15000"/>
          <a:lumOff val="85000"/>
        </a:schemeClr>
      </a:solidFill>
      <a:round/>
    </a:ln>
    <a:effectLst/>
  </c:spPr>
  <c:txPr>
    <a:bodyPr/>
    <a:lstStyle/>
    <a:p>
      <a:pPr>
        <a:defRPr sz="900">
          <a:solidFill>
            <a:schemeClr val="tx1"/>
          </a:solidFill>
          <a:latin typeface="+mj-lt"/>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bar"/>
        <c:grouping val="clustered"/>
        <c:varyColors val="0"/>
        <c:ser>
          <c:idx val="0"/>
          <c:order val="0"/>
          <c:tx>
            <c:strRef>
              <c:f>Tabelle1!$B$1</c:f>
              <c:strCache>
                <c:ptCount val="1"/>
                <c:pt idx="0">
                  <c:v>Regelkita</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woPt" dir="tl"/>
            </a:scene3d>
            <a:sp3d/>
          </c:spPr>
          <c:invertIfNegative val="0"/>
          <c:dLbls>
            <c:dLbl>
              <c:idx val="0"/>
              <c:layout>
                <c:manualLayout>
                  <c:x val="5.3005692135958654E-2"/>
                  <c:y val="7.6213405938104512E-3"/>
                </c:manualLayout>
              </c:layout>
              <c:tx>
                <c:rich>
                  <a:bodyPr/>
                  <a:lstStyle/>
                  <a:p>
                    <a:fld id="{65DA5575-53AA-C74C-9BDB-B05C3C74C34D}" type="VALUE">
                      <a:rPr lang="en-US">
                        <a:solidFill>
                          <a:schemeClr val="tx1"/>
                        </a:solidFill>
                      </a:rPr>
                      <a:pPr/>
                      <a:t>[WERT]</a:t>
                    </a:fld>
                    <a:endParaRPr lang="de-DE"/>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4556-BA4B-819E-DE50BDE6D889}"/>
                </c:ext>
              </c:extLst>
            </c:dLbl>
            <c:dLbl>
              <c:idx val="1"/>
              <c:layout>
                <c:manualLayout>
                  <c:x val="3.373089499561005E-2"/>
                  <c:y val="-3.8106702969052256E-3"/>
                </c:manualLayout>
              </c:layout>
              <c:tx>
                <c:rich>
                  <a:bodyPr/>
                  <a:lstStyle/>
                  <a:p>
                    <a:fld id="{63D9B5AA-B964-EF4C-9182-0C9219DA5691}" type="VALUE">
                      <a:rPr lang="en-US">
                        <a:solidFill>
                          <a:schemeClr val="tx1"/>
                        </a:solidFill>
                      </a:rPr>
                      <a:pPr/>
                      <a:t>[WERT]</a:t>
                    </a:fld>
                    <a:endParaRPr lang="de-DE"/>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4556-BA4B-819E-DE50BDE6D889}"/>
                </c:ext>
              </c:extLst>
            </c:dLbl>
            <c:dLbl>
              <c:idx val="2"/>
              <c:layout>
                <c:manualLayout>
                  <c:x val="-0.1834163177738907"/>
                  <c:y val="-3.3830284938157376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556-BA4B-819E-DE50BDE6D889}"/>
                </c:ext>
              </c:extLst>
            </c:dLbl>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Tabelle1!$A$2:$A$4</c:f>
              <c:strCache>
                <c:ptCount val="3"/>
                <c:pt idx="0">
                  <c:v>Kaum bis gar nicht</c:v>
                </c:pt>
                <c:pt idx="1">
                  <c:v>Nur teilweise</c:v>
                </c:pt>
                <c:pt idx="2">
                  <c:v>Im großen und Ganzen bis voll und ganz</c:v>
                </c:pt>
              </c:strCache>
            </c:strRef>
          </c:cat>
          <c:val>
            <c:numRef>
              <c:f>Tabelle1!$B$2:$B$4</c:f>
              <c:numCache>
                <c:formatCode>0%</c:formatCode>
                <c:ptCount val="3"/>
                <c:pt idx="0">
                  <c:v>0</c:v>
                </c:pt>
                <c:pt idx="1">
                  <c:v>0.105</c:v>
                </c:pt>
                <c:pt idx="2">
                  <c:v>0.89500000000000002</c:v>
                </c:pt>
              </c:numCache>
            </c:numRef>
          </c:val>
          <c:extLst>
            <c:ext xmlns:c16="http://schemas.microsoft.com/office/drawing/2014/chart" uri="{C3380CC4-5D6E-409C-BE32-E72D297353CC}">
              <c16:uniqueId val="{00000003-4556-BA4B-819E-DE50BDE6D889}"/>
            </c:ext>
          </c:extLst>
        </c:ser>
        <c:ser>
          <c:idx val="1"/>
          <c:order val="1"/>
          <c:tx>
            <c:strRef>
              <c:f>Tabelle1!$C$1</c:f>
              <c:strCache>
                <c:ptCount val="1"/>
                <c:pt idx="0">
                  <c:v>i-Kita</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woPt" dir="tl"/>
            </a:scene3d>
            <a:sp3d/>
          </c:spPr>
          <c:invertIfNegative val="0"/>
          <c:dLbls>
            <c:dLbl>
              <c:idx val="0"/>
              <c:layout>
                <c:manualLayout>
                  <c:x val="3.3730894995610029E-2"/>
                  <c:y val="-1.143201089071567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4556-BA4B-819E-DE50BDE6D889}"/>
                </c:ext>
              </c:extLst>
            </c:dLbl>
            <c:dLbl>
              <c:idx val="1"/>
              <c:layout>
                <c:manualLayout>
                  <c:x val="4.8186992850871503E-2"/>
                  <c:y val="-2.66746920783365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556-BA4B-819E-DE50BDE6D889}"/>
                </c:ext>
              </c:extLst>
            </c:dLbl>
            <c:dLbl>
              <c:idx val="2"/>
              <c:layout>
                <c:manualLayout>
                  <c:x val="-0.19223023901533337"/>
                  <c:y val="6.9743984363229554E-6"/>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556-BA4B-819E-DE50BDE6D889}"/>
                </c:ext>
              </c:extLst>
            </c:dLbl>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Tabelle1!$A$2:$A$4</c:f>
              <c:strCache>
                <c:ptCount val="3"/>
                <c:pt idx="0">
                  <c:v>Kaum bis gar nicht</c:v>
                </c:pt>
                <c:pt idx="1">
                  <c:v>Nur teilweise</c:v>
                </c:pt>
                <c:pt idx="2">
                  <c:v>Im großen und Ganzen bis voll und ganz</c:v>
                </c:pt>
              </c:strCache>
            </c:strRef>
          </c:cat>
          <c:val>
            <c:numRef>
              <c:f>Tabelle1!$C$2:$C$4</c:f>
              <c:numCache>
                <c:formatCode>0%</c:formatCode>
                <c:ptCount val="3"/>
                <c:pt idx="0">
                  <c:v>3.2199999999999999E-2</c:v>
                </c:pt>
                <c:pt idx="1">
                  <c:v>4.8399999999999999E-2</c:v>
                </c:pt>
                <c:pt idx="2">
                  <c:v>0.91930000000000001</c:v>
                </c:pt>
              </c:numCache>
            </c:numRef>
          </c:val>
          <c:extLst>
            <c:ext xmlns:c16="http://schemas.microsoft.com/office/drawing/2014/chart" uri="{C3380CC4-5D6E-409C-BE32-E72D297353CC}">
              <c16:uniqueId val="{00000007-4556-BA4B-819E-DE50BDE6D889}"/>
            </c:ext>
          </c:extLst>
        </c:ser>
        <c:dLbls>
          <c:showLegendKey val="0"/>
          <c:showVal val="1"/>
          <c:showCatName val="0"/>
          <c:showSerName val="0"/>
          <c:showPercent val="0"/>
          <c:showBubbleSize val="0"/>
        </c:dLbls>
        <c:gapWidth val="150"/>
        <c:shape val="box"/>
        <c:axId val="1806792591"/>
        <c:axId val="1807522575"/>
        <c:axId val="0"/>
      </c:bar3DChart>
      <c:catAx>
        <c:axId val="1806792591"/>
        <c:scaling>
          <c:orientation val="minMax"/>
        </c:scaling>
        <c:delete val="1"/>
        <c:axPos val="l"/>
        <c:numFmt formatCode="General" sourceLinked="1"/>
        <c:majorTickMark val="none"/>
        <c:minorTickMark val="none"/>
        <c:tickLblPos val="nextTo"/>
        <c:crossAx val="1807522575"/>
        <c:crosses val="autoZero"/>
        <c:auto val="1"/>
        <c:lblAlgn val="ctr"/>
        <c:lblOffset val="100"/>
        <c:noMultiLvlLbl val="0"/>
      </c:catAx>
      <c:valAx>
        <c:axId val="1807522575"/>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de-DE"/>
          </a:p>
        </c:txPr>
        <c:crossAx val="1806792591"/>
        <c:crosses val="autoZero"/>
        <c:crossBetween val="between"/>
        <c:majorUnit val="0.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lumMod val="40000"/>
        <a:lumOff val="60000"/>
      </a:schemeClr>
    </a:solidFill>
    <a:ln w="9525" cap="flat" cmpd="sng" algn="ctr">
      <a:solidFill>
        <a:schemeClr val="tx1">
          <a:lumMod val="15000"/>
          <a:lumOff val="85000"/>
        </a:schemeClr>
      </a:solidFill>
      <a:round/>
    </a:ln>
    <a:effectLst/>
  </c:spPr>
  <c:txPr>
    <a:bodyPr/>
    <a:lstStyle/>
    <a:p>
      <a:pPr>
        <a:defRPr sz="900">
          <a:solidFill>
            <a:schemeClr val="tx1"/>
          </a:solidFill>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00" b="1" i="0" u="none" strike="noStrike" kern="1200" baseline="0">
                <a:solidFill>
                  <a:schemeClr val="tx1"/>
                </a:solidFill>
                <a:latin typeface="+mj-lt"/>
                <a:ea typeface="+mn-ea"/>
                <a:cs typeface="+mn-cs"/>
              </a:defRPr>
            </a:pPr>
            <a:r>
              <a:rPr lang="de-DE" sz="1000"/>
              <a:t>Inklusion bedeutet, Kinder mit Behinderung bei der Überwindung individueller Hürden zu unterstützen </a:t>
            </a:r>
          </a:p>
        </c:rich>
      </c:tx>
      <c:layout>
        <c:manualLayout>
          <c:xMode val="edge"/>
          <c:yMode val="edge"/>
          <c:x val="0.11925868388166298"/>
          <c:y val="3.878262686641392E-2"/>
        </c:manualLayout>
      </c:layout>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j-lt"/>
              <a:ea typeface="+mn-ea"/>
              <a:cs typeface="+mn-cs"/>
            </a:defRPr>
          </a:pPr>
          <a:endParaRPr lang="de-DE"/>
        </a:p>
      </c:txPr>
    </c:title>
    <c:autoTitleDeleted val="0"/>
    <c:view3D>
      <c:rotX val="15"/>
      <c:rotY val="20"/>
      <c:depthPercent val="100"/>
      <c:rAngAx val="1"/>
    </c:view3D>
    <c:floor>
      <c:thickness val="0"/>
      <c:spPr>
        <a:noFill/>
        <a:ln>
          <a:noFill/>
        </a:ln>
        <a:effectLst/>
        <a:sp3d/>
      </c:spPr>
    </c:floor>
    <c:sideWall>
      <c:thickness val="0"/>
      <c:spPr>
        <a:noFill/>
        <a:ln w="25400">
          <a:noFill/>
        </a:ln>
        <a:effectLst/>
        <a:sp3d/>
      </c:spPr>
    </c:sideWall>
    <c:backWall>
      <c:thickness val="0"/>
      <c:spPr>
        <a:noFill/>
        <a:ln w="25400">
          <a:noFill/>
        </a:ln>
        <a:effectLst/>
        <a:sp3d/>
      </c:spPr>
    </c:backWall>
    <c:plotArea>
      <c:layout>
        <c:manualLayout>
          <c:layoutTarget val="inner"/>
          <c:xMode val="edge"/>
          <c:yMode val="edge"/>
          <c:x val="0.43591564316311476"/>
          <c:y val="0.3077478344562079"/>
          <c:w val="0.49959978196856319"/>
          <c:h val="0.45580092911870135"/>
        </c:manualLayout>
      </c:layout>
      <c:bar3DChart>
        <c:barDir val="bar"/>
        <c:grouping val="clustered"/>
        <c:varyColors val="0"/>
        <c:ser>
          <c:idx val="0"/>
          <c:order val="0"/>
          <c:tx>
            <c:strRef>
              <c:f>Tabelle1!$B$1</c:f>
              <c:strCache>
                <c:ptCount val="1"/>
                <c:pt idx="0">
                  <c:v>Regelkita</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woPt" dir="tl"/>
            </a:scene3d>
            <a:sp3d/>
          </c:spPr>
          <c:invertIfNegative val="0"/>
          <c:dLbls>
            <c:dLbl>
              <c:idx val="0"/>
              <c:layout>
                <c:manualLayout>
                  <c:x val="1.9374498633996144E-2"/>
                  <c:y val="-2.770187633315381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C87-C041-A382-A06191A2CAE0}"/>
                </c:ext>
              </c:extLst>
            </c:dLbl>
            <c:dLbl>
              <c:idx val="1"/>
              <c:layout>
                <c:manualLayout>
                  <c:x val="9.6872493169979524E-3"/>
                  <c:y val="-1.0157237318217109E-16"/>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C87-C041-A382-A06191A2CAE0}"/>
                </c:ext>
              </c:extLst>
            </c:dLbl>
            <c:dLbl>
              <c:idx val="2"/>
              <c:layout>
                <c:manualLayout>
                  <c:x val="-0.10333065938131276"/>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C87-C041-A382-A06191A2CAE0}"/>
                </c:ext>
              </c:extLst>
            </c:dLbl>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j-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Tabelle1!$A$2:$A$4</c:f>
              <c:strCache>
                <c:ptCount val="3"/>
                <c:pt idx="0">
                  <c:v>Kaum bis gar nicht</c:v>
                </c:pt>
                <c:pt idx="1">
                  <c:v>Nur teilweise</c:v>
                </c:pt>
                <c:pt idx="2">
                  <c:v>Im großen und Ganzen bis voll und ganz</c:v>
                </c:pt>
              </c:strCache>
            </c:strRef>
          </c:cat>
          <c:val>
            <c:numRef>
              <c:f>Tabelle1!$B$2:$B$4</c:f>
              <c:numCache>
                <c:formatCode>0%</c:formatCode>
                <c:ptCount val="3"/>
                <c:pt idx="0">
                  <c:v>0.01</c:v>
                </c:pt>
                <c:pt idx="1">
                  <c:v>0.11</c:v>
                </c:pt>
                <c:pt idx="2">
                  <c:v>0.88</c:v>
                </c:pt>
              </c:numCache>
            </c:numRef>
          </c:val>
          <c:extLst>
            <c:ext xmlns:c16="http://schemas.microsoft.com/office/drawing/2014/chart" uri="{C3380CC4-5D6E-409C-BE32-E72D297353CC}">
              <c16:uniqueId val="{00000003-CC87-C041-A382-A06191A2CAE0}"/>
            </c:ext>
          </c:extLst>
        </c:ser>
        <c:ser>
          <c:idx val="1"/>
          <c:order val="1"/>
          <c:tx>
            <c:strRef>
              <c:f>Tabelle1!$C$1</c:f>
              <c:strCache>
                <c:ptCount val="1"/>
                <c:pt idx="0">
                  <c:v>i-Kita</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woPt" dir="tl"/>
            </a:scene3d>
            <a:sp3d/>
          </c:spPr>
          <c:invertIfNegative val="0"/>
          <c:dLbls>
            <c:dLbl>
              <c:idx val="0"/>
              <c:layout>
                <c:manualLayout>
                  <c:x val="2.2603581739662048E-2"/>
                  <c:y val="-1.385093816657639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C87-C041-A382-A06191A2CAE0}"/>
                </c:ext>
              </c:extLst>
            </c:dLbl>
            <c:dLbl>
              <c:idx val="1"/>
              <c:layout>
                <c:manualLayout>
                  <c:x val="1.9374498633996144E-2"/>
                  <c:y val="-1.662112579989167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C87-C041-A382-A06191A2CAE0}"/>
                </c:ext>
              </c:extLst>
            </c:dLbl>
            <c:dLbl>
              <c:idx val="2"/>
              <c:layout>
                <c:manualLayout>
                  <c:x val="-0.11301790869831084"/>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C87-C041-A382-A06191A2CAE0}"/>
                </c:ext>
              </c:extLst>
            </c:dLbl>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j-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Tabelle1!$A$2:$A$4</c:f>
              <c:strCache>
                <c:ptCount val="3"/>
                <c:pt idx="0">
                  <c:v>Kaum bis gar nicht</c:v>
                </c:pt>
                <c:pt idx="1">
                  <c:v>Nur teilweise</c:v>
                </c:pt>
                <c:pt idx="2">
                  <c:v>Im großen und Ganzen bis voll und ganz</c:v>
                </c:pt>
              </c:strCache>
            </c:strRef>
          </c:cat>
          <c:val>
            <c:numRef>
              <c:f>Tabelle1!$C$2:$C$4</c:f>
              <c:numCache>
                <c:formatCode>0%</c:formatCode>
                <c:ptCount val="3"/>
                <c:pt idx="0">
                  <c:v>0</c:v>
                </c:pt>
                <c:pt idx="1">
                  <c:v>0.06</c:v>
                </c:pt>
                <c:pt idx="2">
                  <c:v>0.94</c:v>
                </c:pt>
              </c:numCache>
            </c:numRef>
          </c:val>
          <c:extLst>
            <c:ext xmlns:c16="http://schemas.microsoft.com/office/drawing/2014/chart" uri="{C3380CC4-5D6E-409C-BE32-E72D297353CC}">
              <c16:uniqueId val="{00000007-CC87-C041-A382-A06191A2CAE0}"/>
            </c:ext>
          </c:extLst>
        </c:ser>
        <c:dLbls>
          <c:showLegendKey val="0"/>
          <c:showVal val="1"/>
          <c:showCatName val="0"/>
          <c:showSerName val="0"/>
          <c:showPercent val="0"/>
          <c:showBubbleSize val="0"/>
        </c:dLbls>
        <c:gapWidth val="150"/>
        <c:shape val="box"/>
        <c:axId val="1806792591"/>
        <c:axId val="1807522575"/>
        <c:axId val="0"/>
      </c:bar3DChart>
      <c:catAx>
        <c:axId val="1806792591"/>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j-lt"/>
                <a:ea typeface="+mn-ea"/>
                <a:cs typeface="+mn-cs"/>
              </a:defRPr>
            </a:pPr>
            <a:endParaRPr lang="de-DE"/>
          </a:p>
        </c:txPr>
        <c:crossAx val="1807522575"/>
        <c:crosses val="autoZero"/>
        <c:auto val="1"/>
        <c:lblAlgn val="ctr"/>
        <c:lblOffset val="100"/>
        <c:noMultiLvlLbl val="0"/>
      </c:catAx>
      <c:valAx>
        <c:axId val="1807522575"/>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mj-lt"/>
                <a:ea typeface="+mn-ea"/>
                <a:cs typeface="+mn-cs"/>
              </a:defRPr>
            </a:pPr>
            <a:endParaRPr lang="de-DE"/>
          </a:p>
        </c:txPr>
        <c:crossAx val="1806792591"/>
        <c:crosses val="autoZero"/>
        <c:crossBetween val="between"/>
        <c:majorUnit val="0.2"/>
      </c:valAx>
      <c:spPr>
        <a:noFill/>
        <a:ln>
          <a:noFill/>
        </a:ln>
        <a:effectLst/>
      </c:spPr>
    </c:plotArea>
    <c:legend>
      <c:legendPos val="b"/>
      <c:layout>
        <c:manualLayout>
          <c:xMode val="edge"/>
          <c:yMode val="edge"/>
          <c:x val="4.2103470136210401E-2"/>
          <c:y val="0.91943798170560731"/>
          <c:w val="0.42302097960102619"/>
          <c:h val="4.6733719749060265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j-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lumMod val="40000"/>
        <a:lumOff val="60000"/>
      </a:schemeClr>
    </a:solidFill>
    <a:ln w="9525" cap="flat" cmpd="sng" algn="ctr">
      <a:solidFill>
        <a:schemeClr val="tx1">
          <a:lumMod val="15000"/>
          <a:lumOff val="85000"/>
        </a:schemeClr>
      </a:solidFill>
      <a:round/>
    </a:ln>
    <a:effectLst/>
  </c:spPr>
  <c:txPr>
    <a:bodyPr/>
    <a:lstStyle/>
    <a:p>
      <a:pPr>
        <a:defRPr sz="1000">
          <a:solidFill>
            <a:schemeClr val="tx1"/>
          </a:solidFill>
          <a:latin typeface="+mj-lt"/>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7">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347">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3.xml><?xml version="1.0" encoding="utf-8"?>
<cs:chartStyle xmlns:cs="http://schemas.microsoft.com/office/drawing/2012/chartStyle" xmlns:a="http://schemas.openxmlformats.org/drawingml/2006/main" id="347">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4.xml><?xml version="1.0" encoding="utf-8"?>
<cs:chartStyle xmlns:cs="http://schemas.microsoft.com/office/drawing/2012/chartStyle" xmlns:a="http://schemas.openxmlformats.org/drawingml/2006/main" id="347">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D92824-35AD-5243-9B0D-E0A541CA32BC}" type="datetimeFigureOut">
              <a:rPr lang="de-DE" smtClean="0"/>
              <a:t>19.08.22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4E341E-71D0-A849-9D6E-A8E3DFB2441D}" type="slidenum">
              <a:rPr lang="de-DE" smtClean="0"/>
              <a:t>‹Nr.›</a:t>
            </a:fld>
            <a:endParaRPr lang="de-DE"/>
          </a:p>
        </p:txBody>
      </p:sp>
    </p:spTree>
    <p:extLst>
      <p:ext uri="{BB962C8B-B14F-4D97-AF65-F5344CB8AC3E}">
        <p14:creationId xmlns:p14="http://schemas.microsoft.com/office/powerpoint/2010/main" val="3473819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de-DE"/>
              <a:t>Mastertitelformat bearbeiten</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8/19/22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9867432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ncho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smtClean="0"/>
              <a:pPr/>
              <a:t>8/19/22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729714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smtClean="0"/>
              <a:pPr/>
              <a:t>8/19/22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343730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8/19/22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783645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de-DE"/>
              <a:t>Mastertitelformat bearbeiten</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5586B75A-687E-405C-8A0B-8D00578BA2C3}" type="datetimeFigureOut">
              <a:rPr lang="en-US" smtClean="0"/>
              <a:pPr/>
              <a:t>8/19/22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795227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smtClean="0"/>
              <a:pPr/>
              <a:t>8/19/22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823870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a:t>Mastertitelformat bearbeiten</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smtClean="0"/>
              <a:pPr/>
              <a:t>8/19/22</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367493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de-DE"/>
              <a:t>Mastertitelformat bearbeiten</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smtClean="0"/>
              <a:pPr/>
              <a:t>8/19/22</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282056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smtClean="0"/>
              <a:pPr/>
              <a:t>8/19/22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8928003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de-DE"/>
              <a:t>Mastertitelformat bearbeiten</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8" name="Date Placeholder 7"/>
          <p:cNvSpPr>
            <a:spLocks noGrp="1"/>
          </p:cNvSpPr>
          <p:nvPr>
            <p:ph type="dt" sz="half" idx="10"/>
          </p:nvPr>
        </p:nvSpPr>
        <p:spPr/>
        <p:txBody>
          <a:bodyPr/>
          <a:lstStyle/>
          <a:p>
            <a:fld id="{5586B75A-687E-405C-8A0B-8D00578BA2C3}" type="datetimeFigureOut">
              <a:rPr lang="en-US" smtClean="0"/>
              <a:pPr/>
              <a:t>8/19/22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577945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de-DE"/>
              <a:t>Mastertitelformat bearbeiten</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8" name="Date Placeholder 7"/>
          <p:cNvSpPr>
            <a:spLocks noGrp="1"/>
          </p:cNvSpPr>
          <p:nvPr>
            <p:ph type="dt" sz="half" idx="10"/>
          </p:nvPr>
        </p:nvSpPr>
        <p:spPr/>
        <p:txBody>
          <a:bodyPr/>
          <a:lstStyle/>
          <a:p>
            <a:fld id="{5586B75A-687E-405C-8A0B-8D00578BA2C3}" type="datetimeFigureOut">
              <a:rPr lang="en-US" smtClean="0"/>
              <a:pPr/>
              <a:t>8/19/22</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742583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smtClean="0"/>
              <a:pPr/>
              <a:t>8/19/22</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325329469"/>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a:extLst>
              <a:ext uri="{FF2B5EF4-FFF2-40B4-BE49-F238E27FC236}">
                <a16:creationId xmlns:a16="http://schemas.microsoft.com/office/drawing/2014/main" id="{7619538A-8ACA-44BD-B69E-A1F5F46793B3}"/>
              </a:ext>
            </a:extLst>
          </p:cNvPr>
          <p:cNvSpPr>
            <a:spLocks noGrp="1"/>
          </p:cNvSpPr>
          <p:nvPr>
            <p:ph type="subTitle" idx="1"/>
          </p:nvPr>
        </p:nvSpPr>
        <p:spPr/>
        <p:txBody>
          <a:bodyPr>
            <a:noAutofit/>
          </a:bodyPr>
          <a:lstStyle/>
          <a:p>
            <a:r>
              <a:rPr lang="de-DE" sz="3600" dirty="0">
                <a:solidFill>
                  <a:schemeClr val="bg1"/>
                </a:solidFill>
              </a:rPr>
              <a:t>Foliensatz zu Handlungsfeld 1 - Inklusive Haltung</a:t>
            </a:r>
          </a:p>
        </p:txBody>
      </p:sp>
      <p:pic>
        <p:nvPicPr>
          <p:cNvPr id="4" name="Grafik 3">
            <a:extLst>
              <a:ext uri="{FF2B5EF4-FFF2-40B4-BE49-F238E27FC236}">
                <a16:creationId xmlns:a16="http://schemas.microsoft.com/office/drawing/2014/main" id="{82A61BD1-6E59-4274-BA67-5B4CE40DDF65}"/>
              </a:ext>
            </a:extLst>
          </p:cNvPr>
          <p:cNvPicPr>
            <a:picLocks noChangeAspect="1"/>
          </p:cNvPicPr>
          <p:nvPr/>
        </p:nvPicPr>
        <p:blipFill>
          <a:blip r:embed="rId2"/>
          <a:stretch>
            <a:fillRect/>
          </a:stretch>
        </p:blipFill>
        <p:spPr>
          <a:xfrm>
            <a:off x="11020030" y="90170"/>
            <a:ext cx="1075154" cy="571982"/>
          </a:xfrm>
          <a:prstGeom prst="rect">
            <a:avLst/>
          </a:prstGeom>
        </p:spPr>
      </p:pic>
      <p:pic>
        <p:nvPicPr>
          <p:cNvPr id="5" name="Grafik 4">
            <a:extLst>
              <a:ext uri="{FF2B5EF4-FFF2-40B4-BE49-F238E27FC236}">
                <a16:creationId xmlns:a16="http://schemas.microsoft.com/office/drawing/2014/main" id="{7B91E98C-2EC7-48D3-9640-19E11560846A}"/>
              </a:ext>
            </a:extLst>
          </p:cNvPr>
          <p:cNvPicPr>
            <a:picLocks noChangeAspect="1"/>
          </p:cNvPicPr>
          <p:nvPr/>
        </p:nvPicPr>
        <p:blipFill>
          <a:blip r:embed="rId3"/>
          <a:stretch>
            <a:fillRect/>
          </a:stretch>
        </p:blipFill>
        <p:spPr>
          <a:xfrm>
            <a:off x="96816" y="35488"/>
            <a:ext cx="683640" cy="683640"/>
          </a:xfrm>
          <a:prstGeom prst="rect">
            <a:avLst/>
          </a:prstGeom>
        </p:spPr>
      </p:pic>
    </p:spTree>
    <p:extLst>
      <p:ext uri="{BB962C8B-B14F-4D97-AF65-F5344CB8AC3E}">
        <p14:creationId xmlns:p14="http://schemas.microsoft.com/office/powerpoint/2010/main" val="543866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58643" y="2031466"/>
            <a:ext cx="10053636" cy="2795061"/>
          </a:xfrm>
        </p:spPr>
        <p:txBody>
          <a:bodyPr anchor="t">
            <a:normAutofit/>
          </a:bodyPr>
          <a:lstStyle/>
          <a:p>
            <a:pPr marL="0" indent="0">
              <a:buNone/>
            </a:pPr>
            <a:r>
              <a:rPr lang="de-DE" i="1" dirty="0"/>
              <a:t>Behinderung als Gesellschaftsprodukt</a:t>
            </a:r>
          </a:p>
          <a:p>
            <a:pPr marL="0" indent="0">
              <a:buNone/>
            </a:pPr>
            <a:endParaRPr lang="de-DE" i="1" dirty="0"/>
          </a:p>
          <a:p>
            <a:r>
              <a:rPr lang="de-DE" dirty="0" err="1"/>
              <a:t>Disability</a:t>
            </a:r>
            <a:r>
              <a:rPr lang="de-DE" dirty="0"/>
              <a:t> Studies - kulturwissenschaftliche Perspektive</a:t>
            </a:r>
          </a:p>
          <a:p>
            <a:r>
              <a:rPr lang="de-DE" dirty="0"/>
              <a:t>Norm und sprachliche Kategorisierungen = kulturell und historisch gewachsen, beeinflussen Denken und Handeln von Personen durch Sozialisation </a:t>
            </a:r>
            <a:r>
              <a:rPr lang="de-DE" dirty="0">
                <a:latin typeface="Cambria Math" panose="02040503050406030204" pitchFamily="18" charset="0"/>
                <a:ea typeface="Cambria Math" panose="02040503050406030204" pitchFamily="18" charset="0"/>
                <a:sym typeface="Wingdings" pitchFamily="2" charset="2"/>
              </a:rPr>
              <a:t> → </a:t>
            </a:r>
            <a:r>
              <a:rPr lang="de-DE" dirty="0"/>
              <a:t>behindernde Umstände entstehen</a:t>
            </a:r>
          </a:p>
          <a:p>
            <a:r>
              <a:rPr lang="de-DE" dirty="0"/>
              <a:t>Behinderung ist Produkt von verfestigten Wahrnehmungs- und Erklärungspraktiken sowie Reaktion auf Abweichungen, die sich als Gefühle und Handlungen im Individuum ausdrücken</a:t>
            </a:r>
          </a:p>
          <a:p>
            <a:endParaRPr lang="de-DE" sz="1900"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3811497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9">
            <a:extLst>
              <a:ext uri="{FF2B5EF4-FFF2-40B4-BE49-F238E27FC236}">
                <a16:creationId xmlns:a16="http://schemas.microsoft.com/office/drawing/2014/main" id="{80516254-1D9F-4F3A-9870-3A3280BE2B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1">
            <a:extLst>
              <a:ext uri="{FF2B5EF4-FFF2-40B4-BE49-F238E27FC236}">
                <a16:creationId xmlns:a16="http://schemas.microsoft.com/office/drawing/2014/main" id="{FC14672B-27A5-4CDA-ABAF-5E4CF4B41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128693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9" name="Straight Connector 13">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51129"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5289229" y="864108"/>
            <a:ext cx="5910677" cy="5120640"/>
          </a:xfrm>
        </p:spPr>
        <p:txBody>
          <a:bodyPr>
            <a:normAutofit/>
          </a:bodyPr>
          <a:lstStyle/>
          <a:p>
            <a:endParaRPr lang="de-DE" dirty="0"/>
          </a:p>
          <a:p>
            <a:pPr marL="0" indent="0">
              <a:buNone/>
            </a:pPr>
            <a:r>
              <a:rPr lang="de-DE" dirty="0"/>
              <a:t>Einführung in den Inklusionsdiskurs</a:t>
            </a:r>
          </a:p>
          <a:p>
            <a:endParaRPr lang="de-DE" dirty="0"/>
          </a:p>
        </p:txBody>
      </p:sp>
      <p:sp>
        <p:nvSpPr>
          <p:cNvPr id="16" name="Rectangle 15">
            <a:extLst>
              <a:ext uri="{FF2B5EF4-FFF2-40B4-BE49-F238E27FC236}">
                <a16:creationId xmlns:a16="http://schemas.microsoft.com/office/drawing/2014/main" id="{9A206779-5C74-4555-94BC-5845C92EC3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37514319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44356" y="1683670"/>
            <a:ext cx="10082211" cy="2859755"/>
          </a:xfrm>
        </p:spPr>
        <p:txBody>
          <a:bodyPr anchor="t">
            <a:normAutofit/>
          </a:bodyPr>
          <a:lstStyle/>
          <a:p>
            <a:pPr marL="0" indent="0">
              <a:buNone/>
            </a:pPr>
            <a:r>
              <a:rPr lang="de-DE" dirty="0"/>
              <a:t>Einführung in den Inklusionsdiskurs</a:t>
            </a:r>
          </a:p>
          <a:p>
            <a:pPr marL="0" indent="0">
              <a:buNone/>
            </a:pPr>
            <a:endParaRPr lang="de-DE" dirty="0"/>
          </a:p>
          <a:p>
            <a:r>
              <a:rPr lang="de-DE" dirty="0"/>
              <a:t>Inklusionsdiskurs im Bereich Bildung und Behinderung ist mit der Entwicklung des Behinderungsbegriffs verbunden</a:t>
            </a:r>
          </a:p>
          <a:p>
            <a:r>
              <a:rPr lang="de-DE" dirty="0"/>
              <a:t>Zeichnet den Entwicklungsprozess gesellschaftlicher Praktiken im Umgang mit Menschen mit sog. Behinderung nach</a:t>
            </a:r>
          </a:p>
          <a:p>
            <a:r>
              <a:rPr lang="de-DE" dirty="0"/>
              <a:t>Meilensteine: </a:t>
            </a:r>
            <a:r>
              <a:rPr lang="de-DE" b="1" dirty="0"/>
              <a:t>Salamanca-Erklärung (1994),</a:t>
            </a:r>
            <a:r>
              <a:rPr lang="de-DE" dirty="0"/>
              <a:t> </a:t>
            </a:r>
            <a:r>
              <a:rPr lang="de-DE" b="1" dirty="0"/>
              <a:t>UN-Behindertenrechtskonvention</a:t>
            </a:r>
            <a:r>
              <a:rPr lang="de-DE" dirty="0"/>
              <a:t> </a:t>
            </a:r>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20500396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47802" y="761997"/>
            <a:ext cx="10067923" cy="5333999"/>
          </a:xfrm>
        </p:spPr>
        <p:txBody>
          <a:bodyPr anchor="t">
            <a:normAutofit/>
          </a:bodyPr>
          <a:lstStyle/>
          <a:p>
            <a:pPr marL="0" indent="0">
              <a:buNone/>
            </a:pPr>
            <a:r>
              <a:rPr lang="de-DE" b="1" dirty="0"/>
              <a:t>Fünf Etappen der Inklusionsentwicklung in der Praxis (nach Sander 2003):</a:t>
            </a:r>
          </a:p>
          <a:p>
            <a:endParaRPr lang="de-DE" i="1" dirty="0"/>
          </a:p>
          <a:p>
            <a:r>
              <a:rPr lang="de-DE" i="1" dirty="0"/>
              <a:t>Exklusion:</a:t>
            </a:r>
            <a:r>
              <a:rPr lang="de-DE" dirty="0"/>
              <a:t> Menschen mit Behinderung gänzlich von Bildung ausgeschlossen</a:t>
            </a:r>
          </a:p>
          <a:p>
            <a:endParaRPr lang="de-DE" dirty="0"/>
          </a:p>
          <a:p>
            <a:r>
              <a:rPr lang="de-DE" i="1" dirty="0"/>
              <a:t>Segregation:</a:t>
            </a:r>
            <a:r>
              <a:rPr lang="de-DE" dirty="0"/>
              <a:t> Zugang zu Bildung und Erziehung in Sondersystemen </a:t>
            </a:r>
          </a:p>
          <a:p>
            <a:endParaRPr lang="de-DE" dirty="0"/>
          </a:p>
          <a:p>
            <a:r>
              <a:rPr lang="de-DE" i="1" dirty="0"/>
              <a:t>Integration:</a:t>
            </a:r>
            <a:r>
              <a:rPr lang="de-DE" dirty="0"/>
              <a:t> Zugang für ausgewählte Kindern mit Behinderung</a:t>
            </a:r>
          </a:p>
          <a:p>
            <a:endParaRPr lang="de-DE" i="1" dirty="0"/>
          </a:p>
          <a:p>
            <a:r>
              <a:rPr lang="de-DE" i="1" dirty="0"/>
              <a:t>Inklusion:</a:t>
            </a:r>
            <a:r>
              <a:rPr lang="de-DE" dirty="0"/>
              <a:t> „Es ist normal, verschieden zu sein“ als Forderung nach Veränderungen</a:t>
            </a:r>
          </a:p>
          <a:p>
            <a:endParaRPr lang="de-DE" i="1" dirty="0"/>
          </a:p>
          <a:p>
            <a:r>
              <a:rPr lang="de-DE" i="1" dirty="0"/>
              <a:t>Allgemeine Pädagogik:</a:t>
            </a:r>
            <a:r>
              <a:rPr lang="de-DE" dirty="0"/>
              <a:t> Vielfalt und Heterogenität als Normalität</a:t>
            </a:r>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12946594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44356" y="1083730"/>
            <a:ext cx="10082211" cy="4690533"/>
          </a:xfrm>
        </p:spPr>
        <p:txBody>
          <a:bodyPr anchor="t">
            <a:normAutofit/>
          </a:bodyPr>
          <a:lstStyle/>
          <a:p>
            <a:pPr marL="0" indent="0">
              <a:buNone/>
            </a:pPr>
            <a:r>
              <a:rPr lang="de-DE" i="1" dirty="0"/>
              <a:t>Paradigma der Exklusion</a:t>
            </a:r>
          </a:p>
          <a:p>
            <a:pPr marL="342900" lvl="0" indent="-342900">
              <a:buFont typeface="Wingdings" pitchFamily="2" charset="2"/>
              <a:buChar char="Ø"/>
            </a:pPr>
            <a:endParaRPr lang="de-DE" dirty="0"/>
          </a:p>
          <a:p>
            <a:r>
              <a:rPr lang="de-DE" dirty="0"/>
              <a:t>bis  Anfang der Industrialisierung (Beginn 19. Jh.) Aussonderung/ Vernichtung von Menschen mit Behinderung gängige Praxis</a:t>
            </a:r>
          </a:p>
          <a:p>
            <a:r>
              <a:rPr lang="de-DE" dirty="0"/>
              <a:t>erste Formulierung des Phänomens Behinderung in der Aufklärung im Zusammenhang mit der Frage nach menschlicher Vervollkommnung</a:t>
            </a:r>
          </a:p>
          <a:p>
            <a:r>
              <a:rPr lang="de-DE" dirty="0"/>
              <a:t>Ausgrenzung von chronisch kranken Menschen und Menschen mit Behinderung in flächendeckende Systeme sozialer Institutionen</a:t>
            </a:r>
          </a:p>
          <a:p>
            <a:pPr marL="342900" lvl="0" indent="-342900">
              <a:buFont typeface="Wingdings" pitchFamily="2" charset="2"/>
              <a:buChar char="Ø"/>
            </a:pPr>
            <a:endParaRPr lang="de-DE" dirty="0">
              <a:sym typeface="Wingdings" pitchFamily="2" charset="2"/>
            </a:endParaRPr>
          </a:p>
          <a:p>
            <a:pPr marL="0" lvl="0" indent="0">
              <a:buNone/>
            </a:pPr>
            <a:r>
              <a:rPr lang="de-DE" b="1" dirty="0">
                <a:sym typeface="Wingdings" pitchFamily="2" charset="2"/>
              </a:rPr>
              <a:t>Ziel von Exklusion:</a:t>
            </a:r>
            <a:r>
              <a:rPr lang="de-DE" dirty="0">
                <a:sym typeface="Wingdings" pitchFamily="2" charset="2"/>
              </a:rPr>
              <a:t> </a:t>
            </a:r>
            <a:r>
              <a:rPr lang="de-DE" dirty="0"/>
              <a:t>Entlastung der Familien</a:t>
            </a:r>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8264684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44356" y="1267085"/>
            <a:ext cx="10082211" cy="4323824"/>
          </a:xfrm>
        </p:spPr>
        <p:txBody>
          <a:bodyPr anchor="t">
            <a:normAutofit/>
          </a:bodyPr>
          <a:lstStyle/>
          <a:p>
            <a:pPr marL="0" indent="0">
              <a:buNone/>
            </a:pPr>
            <a:r>
              <a:rPr lang="de-DE" i="1" dirty="0"/>
              <a:t>Paradigma der Segregation</a:t>
            </a:r>
          </a:p>
          <a:p>
            <a:endParaRPr lang="de-DE" dirty="0"/>
          </a:p>
          <a:p>
            <a:r>
              <a:rPr lang="de-DE" dirty="0"/>
              <a:t>Bereits im 18 Jh. erste Bildungsangebote für Menschen mit Behinderung (vorrangig für die Bereiche Sehen und Hören)</a:t>
            </a:r>
          </a:p>
          <a:p>
            <a:r>
              <a:rPr lang="de-DE" dirty="0"/>
              <a:t>Etablierung gezielter Fördermaßnahmen mit Fokus auf Defizitbehebung</a:t>
            </a:r>
          </a:p>
          <a:p>
            <a:r>
              <a:rPr lang="de-DE" dirty="0"/>
              <a:t>In 60er Jahren Ausbau des Sonderschulwesens in der Bundesrepublik mit Fokus auf die Auswirkungen bestimmter Behinderungen auf das Lernen</a:t>
            </a:r>
          </a:p>
          <a:p>
            <a:r>
              <a:rPr lang="de-DE" dirty="0"/>
              <a:t>erstmals umfassender Bedarf an speziell ausgebildetem Personal</a:t>
            </a:r>
          </a:p>
          <a:p>
            <a:endParaRPr lang="de-DE" dirty="0"/>
          </a:p>
          <a:p>
            <a:pPr marL="0" indent="0">
              <a:buNone/>
            </a:pPr>
            <a:r>
              <a:rPr lang="de-DE" b="1" dirty="0"/>
              <a:t>Ziel von Segregation</a:t>
            </a:r>
            <a:r>
              <a:rPr lang="de-DE" dirty="0"/>
              <a:t>: Befähigung zur gesellschaftlichen Teilhabe durch Bildung in Spezialsystemen</a:t>
            </a:r>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13827898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58643" y="1852872"/>
            <a:ext cx="10053636" cy="3152249"/>
          </a:xfrm>
        </p:spPr>
        <p:txBody>
          <a:bodyPr anchor="t">
            <a:normAutofit/>
          </a:bodyPr>
          <a:lstStyle/>
          <a:p>
            <a:pPr marL="0" indent="0">
              <a:buNone/>
            </a:pPr>
            <a:r>
              <a:rPr lang="de-DE" i="1" dirty="0"/>
              <a:t>Paradigma der Integration</a:t>
            </a:r>
          </a:p>
          <a:p>
            <a:endParaRPr lang="de-DE" dirty="0"/>
          </a:p>
          <a:p>
            <a:r>
              <a:rPr lang="de-DE" dirty="0"/>
              <a:t>70er Jahre: Forderungen nach Demokratisierung, ‚neue soziale Bewegungen‘</a:t>
            </a:r>
          </a:p>
          <a:p>
            <a:r>
              <a:rPr lang="de-DE" dirty="0"/>
              <a:t>Selbsthilfeorganisationen im Bereich der Behindertenhilfe</a:t>
            </a:r>
          </a:p>
          <a:p>
            <a:pPr marL="502920" lvl="1" indent="0">
              <a:buNone/>
            </a:pPr>
            <a:r>
              <a:rPr lang="de-DE" dirty="0">
                <a:latin typeface="Cambria Math" panose="02040503050406030204" pitchFamily="18" charset="0"/>
                <a:ea typeface="Cambria Math" panose="02040503050406030204" pitchFamily="18" charset="0"/>
                <a:sym typeface="Wingdings" pitchFamily="2" charset="2"/>
              </a:rPr>
              <a:t>→ </a:t>
            </a:r>
            <a:r>
              <a:rPr lang="de-DE" dirty="0">
                <a:sym typeface="Wingdings" pitchFamily="2" charset="2"/>
              </a:rPr>
              <a:t> </a:t>
            </a:r>
            <a:r>
              <a:rPr lang="de-DE" dirty="0"/>
              <a:t>Forderung nach Recht auf Selbstbestimmung und „Nichtaussonderung“</a:t>
            </a:r>
          </a:p>
          <a:p>
            <a:r>
              <a:rPr lang="de-DE" dirty="0"/>
              <a:t>Entwicklung verschiedener Integrationstheorien (z.B. ökosystemischer Ansatz [Sander/Speck], Modell der integrativen Prozesse [Reiser/</a:t>
            </a:r>
            <a:r>
              <a:rPr lang="de-DE" dirty="0" err="1"/>
              <a:t>Kron</a:t>
            </a:r>
            <a:r>
              <a:rPr lang="de-DE" dirty="0"/>
              <a:t>], dialektisch-materialistische Behindertenpädagogik [Jantzen/</a:t>
            </a:r>
            <a:r>
              <a:rPr lang="de-DE" dirty="0" err="1"/>
              <a:t>Feuser</a:t>
            </a:r>
            <a:r>
              <a:rPr lang="de-DE" dirty="0"/>
              <a:t>]) </a:t>
            </a:r>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11564785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58643" y="1945741"/>
            <a:ext cx="10053636" cy="2966511"/>
          </a:xfrm>
        </p:spPr>
        <p:txBody>
          <a:bodyPr anchor="t">
            <a:normAutofit/>
          </a:bodyPr>
          <a:lstStyle/>
          <a:p>
            <a:pPr marL="0" indent="0">
              <a:buNone/>
            </a:pPr>
            <a:r>
              <a:rPr lang="de-DE" i="1" dirty="0"/>
              <a:t>Paradigma der Integration</a:t>
            </a:r>
            <a:endParaRPr lang="de-DE" dirty="0"/>
          </a:p>
          <a:p>
            <a:pPr marL="0" indent="0">
              <a:buNone/>
            </a:pPr>
            <a:endParaRPr lang="de-DE" dirty="0"/>
          </a:p>
          <a:p>
            <a:pPr marL="0" lvl="0" indent="0">
              <a:buNone/>
            </a:pPr>
            <a:r>
              <a:rPr lang="de-DE" b="1" dirty="0"/>
              <a:t>Kritik an Sonderpädagogik: </a:t>
            </a:r>
          </a:p>
          <a:p>
            <a:pPr marL="0" lvl="0" indent="0">
              <a:buNone/>
            </a:pPr>
            <a:endParaRPr lang="de-DE" b="1" i="1" dirty="0"/>
          </a:p>
          <a:p>
            <a:pPr marL="845820" lvl="1" indent="-342900">
              <a:buFont typeface="Arial" panose="020B0604020202020204" pitchFamily="34" charset="0"/>
              <a:buChar char="•"/>
            </a:pPr>
            <a:r>
              <a:rPr lang="de-DE" sz="2000" dirty="0"/>
              <a:t>Festhalten am medizinischen Modell von Behinderung</a:t>
            </a:r>
          </a:p>
          <a:p>
            <a:pPr marL="845820" lvl="1" indent="-342900">
              <a:buFont typeface="Arial" panose="020B0604020202020204" pitchFamily="34" charset="0"/>
              <a:buChar char="•"/>
            </a:pPr>
            <a:r>
              <a:rPr lang="de-DE" sz="2000" dirty="0"/>
              <a:t>soziale Isolation und mangelnde Partizipation durch Schonraumcharakter der Sonderschule - Manifestierung sozialer Ungleichheit</a:t>
            </a:r>
          </a:p>
          <a:p>
            <a:pPr lvl="0"/>
            <a:endParaRPr lang="de-DE" dirty="0"/>
          </a:p>
          <a:p>
            <a:endParaRPr lang="de-DE" dirty="0"/>
          </a:p>
          <a:p>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19627962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58643" y="1083731"/>
            <a:ext cx="10053636" cy="4690532"/>
          </a:xfrm>
        </p:spPr>
        <p:txBody>
          <a:bodyPr anchor="t">
            <a:normAutofit/>
          </a:bodyPr>
          <a:lstStyle/>
          <a:p>
            <a:pPr marL="0" indent="0">
              <a:buNone/>
            </a:pPr>
            <a:r>
              <a:rPr lang="de-DE" i="1" dirty="0"/>
              <a:t>Paradigma der Integration</a:t>
            </a:r>
          </a:p>
          <a:p>
            <a:pPr marL="0" lvl="0" indent="0">
              <a:buNone/>
            </a:pPr>
            <a:endParaRPr lang="de-DE" dirty="0"/>
          </a:p>
          <a:p>
            <a:pPr marL="0" lvl="0" indent="0">
              <a:buNone/>
            </a:pPr>
            <a:r>
              <a:rPr lang="de-DE" b="1" dirty="0"/>
              <a:t>Forderung nach Integration beinhaltet </a:t>
            </a:r>
            <a:r>
              <a:rPr lang="de-DE" b="1" u="sng" dirty="0"/>
              <a:t>folgende Grundprinzipien</a:t>
            </a:r>
            <a:r>
              <a:rPr lang="de-DE" b="1" dirty="0"/>
              <a:t>:</a:t>
            </a:r>
          </a:p>
          <a:p>
            <a:pPr lvl="0"/>
            <a:endParaRPr lang="de-DE" b="1" dirty="0"/>
          </a:p>
          <a:p>
            <a:pPr lvl="1">
              <a:buFont typeface="Arial" panose="020B0604020202020204" pitchFamily="34" charset="0"/>
              <a:buChar char="•"/>
            </a:pPr>
            <a:r>
              <a:rPr lang="de-DE" sz="2000" dirty="0"/>
              <a:t>Prinzip der Normalisierung</a:t>
            </a:r>
          </a:p>
          <a:p>
            <a:pPr lvl="1">
              <a:buFont typeface="Arial" panose="020B0604020202020204" pitchFamily="34" charset="0"/>
              <a:buChar char="•"/>
            </a:pPr>
            <a:r>
              <a:rPr lang="de-DE" sz="2000" dirty="0"/>
              <a:t>Prinzip der Unteilbarkeit von Integration</a:t>
            </a:r>
          </a:p>
          <a:p>
            <a:pPr lvl="1">
              <a:buFont typeface="Arial" panose="020B0604020202020204" pitchFamily="34" charset="0"/>
              <a:buChar char="•"/>
            </a:pPr>
            <a:r>
              <a:rPr lang="de-DE" sz="2000" dirty="0"/>
              <a:t>Prinzip der Ganzheitlichkeit</a:t>
            </a:r>
          </a:p>
          <a:p>
            <a:pPr lvl="1">
              <a:buFont typeface="Arial" panose="020B0604020202020204" pitchFamily="34" charset="0"/>
              <a:buChar char="•"/>
            </a:pPr>
            <a:r>
              <a:rPr lang="de-DE" sz="2000" dirty="0"/>
              <a:t>Prinzip der Wohnortnähe</a:t>
            </a:r>
          </a:p>
          <a:p>
            <a:pPr lvl="1">
              <a:buFont typeface="Arial" panose="020B0604020202020204" pitchFamily="34" charset="0"/>
              <a:buChar char="•"/>
            </a:pPr>
            <a:r>
              <a:rPr lang="de-DE" sz="2000" dirty="0"/>
              <a:t>Prinzip der Dezentralisierung</a:t>
            </a:r>
          </a:p>
          <a:p>
            <a:pPr lvl="1">
              <a:buFont typeface="Arial" panose="020B0604020202020204" pitchFamily="34" charset="0"/>
              <a:buChar char="•"/>
            </a:pPr>
            <a:r>
              <a:rPr lang="de-DE" sz="2000" dirty="0"/>
              <a:t>Prinzip der Individualisierung</a:t>
            </a:r>
          </a:p>
          <a:p>
            <a:pPr lvl="1">
              <a:buFont typeface="Arial" panose="020B0604020202020204" pitchFamily="34" charset="0"/>
              <a:buChar char="•"/>
            </a:pPr>
            <a:r>
              <a:rPr lang="de-DE" sz="2000" dirty="0"/>
              <a:t>Prinzip der inneren Differenzierung</a:t>
            </a:r>
          </a:p>
          <a:p>
            <a:pPr lvl="1">
              <a:buFont typeface="Arial" panose="020B0604020202020204" pitchFamily="34" charset="0"/>
              <a:buChar char="•"/>
            </a:pPr>
            <a:r>
              <a:rPr lang="de-DE" sz="2000" dirty="0"/>
              <a:t>Prinzip der Freiwilligkeit</a:t>
            </a:r>
          </a:p>
          <a:p>
            <a:pPr marL="845820" lvl="1" indent="-342900">
              <a:buFont typeface="Wingdings" pitchFamily="2" charset="2"/>
              <a:buChar char="Ø"/>
            </a:pPr>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2358067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44356" y="2131479"/>
            <a:ext cx="10082211" cy="2595036"/>
          </a:xfrm>
        </p:spPr>
        <p:txBody>
          <a:bodyPr anchor="t">
            <a:normAutofit/>
          </a:bodyPr>
          <a:lstStyle/>
          <a:p>
            <a:pPr marL="0" indent="0">
              <a:buNone/>
            </a:pPr>
            <a:r>
              <a:rPr lang="de-DE" i="1" dirty="0"/>
              <a:t>Paradigma der Inklusion</a:t>
            </a:r>
          </a:p>
          <a:p>
            <a:pPr marL="0" indent="0">
              <a:buNone/>
            </a:pPr>
            <a:endParaRPr lang="de-DE" dirty="0"/>
          </a:p>
          <a:p>
            <a:r>
              <a:rPr lang="de-DE" dirty="0"/>
              <a:t>Inklusion oft als Weiterentwicklung der Integration dargestellt, </a:t>
            </a:r>
            <a:r>
              <a:rPr lang="de-DE" b="1" dirty="0"/>
              <a:t>aber</a:t>
            </a:r>
            <a:r>
              <a:rPr lang="de-DE" dirty="0"/>
              <a:t> erste Integrationstheorien waren inklusiv!</a:t>
            </a:r>
          </a:p>
          <a:p>
            <a:r>
              <a:rPr lang="de-DE" dirty="0"/>
              <a:t>Forderung nach Inklusion entstand durch Kritik an Umsetzung von Integration in die Praxis </a:t>
            </a:r>
          </a:p>
          <a:p>
            <a:r>
              <a:rPr lang="de-DE" dirty="0"/>
              <a:t>im Sinne der Inklusion braucht es eine Allgemeine Pädagogik</a:t>
            </a:r>
          </a:p>
          <a:p>
            <a:pPr marL="342900" lvl="0" indent="-342900">
              <a:buFont typeface="Wingdings" pitchFamily="2" charset="2"/>
              <a:buChar char="Ø"/>
            </a:pPr>
            <a:endParaRPr lang="de-DE" dirty="0"/>
          </a:p>
          <a:p>
            <a:pPr marL="845820" lvl="1" indent="-342900">
              <a:buFont typeface="Wingdings" pitchFamily="2" charset="2"/>
              <a:buChar char="Ø"/>
            </a:pPr>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471224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9">
            <a:extLst>
              <a:ext uri="{FF2B5EF4-FFF2-40B4-BE49-F238E27FC236}">
                <a16:creationId xmlns:a16="http://schemas.microsoft.com/office/drawing/2014/main" id="{80516254-1D9F-4F3A-9870-3A3280BE2B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669D68EE-AC5A-4EE6-8510-98C37B847BF3}"/>
              </a:ext>
            </a:extLst>
          </p:cNvPr>
          <p:cNvSpPr>
            <a:spLocks noGrp="1"/>
          </p:cNvSpPr>
          <p:nvPr>
            <p:ph type="title"/>
          </p:nvPr>
        </p:nvSpPr>
        <p:spPr>
          <a:xfrm>
            <a:off x="1539116" y="864108"/>
            <a:ext cx="3073914" cy="5120639"/>
          </a:xfrm>
        </p:spPr>
        <p:txBody>
          <a:bodyPr>
            <a:normAutofit/>
          </a:bodyPr>
          <a:lstStyle/>
          <a:p>
            <a:pPr algn="r"/>
            <a:r>
              <a:rPr lang="de-DE" dirty="0">
                <a:solidFill>
                  <a:schemeClr val="tx1">
                    <a:lumMod val="85000"/>
                    <a:lumOff val="15000"/>
                  </a:schemeClr>
                </a:solidFill>
              </a:rPr>
              <a:t>Inhalt</a:t>
            </a:r>
          </a:p>
        </p:txBody>
      </p:sp>
      <p:sp>
        <p:nvSpPr>
          <p:cNvPr id="8" name="Rectangle 11">
            <a:extLst>
              <a:ext uri="{FF2B5EF4-FFF2-40B4-BE49-F238E27FC236}">
                <a16:creationId xmlns:a16="http://schemas.microsoft.com/office/drawing/2014/main" id="{FC14672B-27A5-4CDA-ABAF-5E4CF4B41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128693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9" name="Straight Connector 13">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51129"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5289229" y="864108"/>
            <a:ext cx="5910677" cy="5120640"/>
          </a:xfrm>
        </p:spPr>
        <p:txBody>
          <a:bodyPr>
            <a:normAutofit/>
          </a:bodyPr>
          <a:lstStyle/>
          <a:p>
            <a:r>
              <a:rPr lang="de-DE" dirty="0"/>
              <a:t>Einführung Behinderungsbegriff </a:t>
            </a:r>
          </a:p>
          <a:p>
            <a:r>
              <a:rPr lang="de-DE" dirty="0"/>
              <a:t>Einführung Inklusionsdiskurs </a:t>
            </a:r>
          </a:p>
          <a:p>
            <a:r>
              <a:rPr lang="de-DE" dirty="0"/>
              <a:t>Präsentation Projektergebnisse </a:t>
            </a:r>
          </a:p>
          <a:p>
            <a:r>
              <a:rPr lang="de-DE" dirty="0"/>
              <a:t>Diskussion im Plenum </a:t>
            </a:r>
          </a:p>
          <a:p>
            <a:r>
              <a:rPr lang="de-DE" dirty="0"/>
              <a:t>Ergebnisse Expert*</a:t>
            </a:r>
            <a:r>
              <a:rPr lang="de-DE" dirty="0" err="1"/>
              <a:t>innenforum</a:t>
            </a:r>
            <a:endParaRPr lang="de-DE" dirty="0"/>
          </a:p>
          <a:p>
            <a:r>
              <a:rPr lang="de-DE" dirty="0"/>
              <a:t>Zitate Expert*</a:t>
            </a:r>
            <a:r>
              <a:rPr lang="de-DE" dirty="0" err="1"/>
              <a:t>inneninterviews</a:t>
            </a:r>
            <a:endParaRPr lang="de-DE" dirty="0"/>
          </a:p>
        </p:txBody>
      </p:sp>
      <p:sp>
        <p:nvSpPr>
          <p:cNvPr id="11" name="Rectangle 15">
            <a:extLst>
              <a:ext uri="{FF2B5EF4-FFF2-40B4-BE49-F238E27FC236}">
                <a16:creationId xmlns:a16="http://schemas.microsoft.com/office/drawing/2014/main" id="{9A206779-5C74-4555-94BC-5845C92EC3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32255686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503499" y="1581410"/>
            <a:ext cx="10069376" cy="3695174"/>
          </a:xfrm>
        </p:spPr>
        <p:txBody>
          <a:bodyPr anchor="t">
            <a:noAutofit/>
          </a:bodyPr>
          <a:lstStyle/>
          <a:p>
            <a:pPr marL="0" indent="0">
              <a:buNone/>
            </a:pPr>
            <a:r>
              <a:rPr lang="de-DE" i="1" dirty="0"/>
              <a:t>Paradigma der Inklusion</a:t>
            </a:r>
          </a:p>
          <a:p>
            <a:pPr marL="0" indent="0">
              <a:buNone/>
            </a:pPr>
            <a:endParaRPr lang="de-DE" dirty="0"/>
          </a:p>
          <a:p>
            <a:pPr>
              <a:spcAft>
                <a:spcPts val="600"/>
              </a:spcAft>
            </a:pPr>
            <a:r>
              <a:rPr lang="de-DE" dirty="0"/>
              <a:t>Inklusion lässt sich aus verschiedenen Perspektiven diskutieren:</a:t>
            </a:r>
          </a:p>
          <a:p>
            <a:pPr marL="342900" indent="-342900">
              <a:buFont typeface="Wingdings" pitchFamily="2" charset="2"/>
              <a:buChar char="Ø"/>
            </a:pPr>
            <a:r>
              <a:rPr lang="de-DE" b="1" dirty="0"/>
              <a:t>Inklusion aus soziologischer Perspektive</a:t>
            </a:r>
            <a:r>
              <a:rPr lang="de-DE" dirty="0"/>
              <a:t> – als Verhältnis Mensch -Gesellschaft (Luhmann)</a:t>
            </a:r>
          </a:p>
          <a:p>
            <a:pPr marL="342900" indent="-342900">
              <a:spcAft>
                <a:spcPts val="600"/>
              </a:spcAft>
              <a:buFont typeface="Wingdings" pitchFamily="2" charset="2"/>
              <a:buChar char="Ø"/>
            </a:pPr>
            <a:r>
              <a:rPr lang="de-DE" b="1" dirty="0"/>
              <a:t>Inklusion aus Individualperspektive</a:t>
            </a:r>
            <a:r>
              <a:rPr lang="de-DE" dirty="0"/>
              <a:t> –Verhältnis von Inklusion und individuellen Ausgrenzungserfahrung/Isolation (Jantzen/</a:t>
            </a:r>
            <a:r>
              <a:rPr lang="de-DE" dirty="0" err="1"/>
              <a:t>Feuser</a:t>
            </a:r>
            <a:r>
              <a:rPr lang="de-DE" dirty="0"/>
              <a:t> - Materialistische Behindertenpädagogik)</a:t>
            </a:r>
          </a:p>
          <a:p>
            <a:pPr marL="342900" indent="-342900">
              <a:buFont typeface="Wingdings" pitchFamily="2" charset="2"/>
              <a:buChar char="Ø"/>
            </a:pPr>
            <a:r>
              <a:rPr lang="de-DE" b="1" dirty="0"/>
              <a:t>Inklusion aus Menschenrechtsperspektive</a:t>
            </a:r>
            <a:r>
              <a:rPr lang="de-DE" dirty="0"/>
              <a:t>: gleiche Recht, Schutz vor Gewalt und Diskriminierung, Gewährleistung individueller Entwicklung - nicht nur für Menschen mit Behinderung (Bielefeldt, 2009). </a:t>
            </a:r>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23696948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51500" y="2095760"/>
            <a:ext cx="10067923" cy="2666474"/>
          </a:xfrm>
        </p:spPr>
        <p:txBody>
          <a:bodyPr anchor="t">
            <a:normAutofit fontScale="92500"/>
          </a:bodyPr>
          <a:lstStyle/>
          <a:p>
            <a:pPr marL="0" indent="0">
              <a:buNone/>
            </a:pPr>
            <a:r>
              <a:rPr lang="de-DE" i="1" dirty="0"/>
              <a:t>Paradigma der Allgemeinen Pädagogik</a:t>
            </a:r>
          </a:p>
          <a:p>
            <a:pPr marL="0" indent="0">
              <a:buNone/>
            </a:pPr>
            <a:endParaRPr lang="de-DE" dirty="0"/>
          </a:p>
          <a:p>
            <a:r>
              <a:rPr lang="de-DE" dirty="0"/>
              <a:t>Aktuelle Definitionen von Inklusion zielen auf </a:t>
            </a:r>
            <a:r>
              <a:rPr lang="de-DE" b="1" dirty="0"/>
              <a:t>Inklusion für Alle </a:t>
            </a:r>
            <a:r>
              <a:rPr lang="de-DE" dirty="0"/>
              <a:t>ab:</a:t>
            </a:r>
          </a:p>
          <a:p>
            <a:endParaRPr lang="de-DE" i="1" dirty="0"/>
          </a:p>
          <a:p>
            <a:pPr marL="502920" lvl="1" indent="0">
              <a:lnSpc>
                <a:spcPct val="110000"/>
              </a:lnSpc>
              <a:buNone/>
            </a:pPr>
            <a:r>
              <a:rPr lang="de-DE" sz="2000" dirty="0"/>
              <a:t>Inklusion ist ein  „politisches Leitziel“, das auf „die Teilhabe aller Menschen im Gemeinwesen“ zielt und „Ausgrenzung aufgrund von Unterschiedlichkeit wie Behinderung, ethnischem Hintergrund, Geschlecht, Alter oder Leistungsfähigkeit verhindern“ will (</a:t>
            </a:r>
            <a:r>
              <a:rPr lang="de-DE" sz="2000" dirty="0" err="1"/>
              <a:t>Doose</a:t>
            </a:r>
            <a:r>
              <a:rPr lang="de-DE" sz="2000" dirty="0"/>
              <a:t>, 2011).</a:t>
            </a:r>
          </a:p>
          <a:p>
            <a:pPr marL="502920" lvl="1" indent="0">
              <a:buNone/>
            </a:pPr>
            <a:endParaRPr lang="de-DE" dirty="0"/>
          </a:p>
          <a:p>
            <a:pPr marL="502920" lvl="1" indent="0">
              <a:buNone/>
            </a:pPr>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35763372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51500" y="1702854"/>
            <a:ext cx="10067923" cy="3452286"/>
          </a:xfrm>
        </p:spPr>
        <p:txBody>
          <a:bodyPr anchor="t">
            <a:normAutofit fontScale="92500" lnSpcReduction="10000"/>
          </a:bodyPr>
          <a:lstStyle/>
          <a:p>
            <a:pPr marL="0" indent="0">
              <a:buNone/>
            </a:pPr>
            <a:r>
              <a:rPr lang="de-DE" i="1" dirty="0"/>
              <a:t>Paradigma der Allgemeinen Pädagogik</a:t>
            </a:r>
          </a:p>
          <a:p>
            <a:pPr marL="0" indent="0">
              <a:buNone/>
            </a:pPr>
            <a:endParaRPr lang="de-DE" dirty="0"/>
          </a:p>
          <a:p>
            <a:r>
              <a:rPr lang="de-DE" dirty="0"/>
              <a:t>Aktuelle Definitionen von Inklusion zielen auf </a:t>
            </a:r>
            <a:r>
              <a:rPr lang="de-DE" b="1" dirty="0"/>
              <a:t>Inklusion für Alle </a:t>
            </a:r>
            <a:r>
              <a:rPr lang="de-DE" dirty="0"/>
              <a:t>ab:</a:t>
            </a:r>
          </a:p>
          <a:p>
            <a:pPr>
              <a:lnSpc>
                <a:spcPct val="110000"/>
              </a:lnSpc>
            </a:pPr>
            <a:endParaRPr lang="de-DE" i="1" dirty="0"/>
          </a:p>
          <a:p>
            <a:pPr marL="502920" lvl="1" indent="0">
              <a:lnSpc>
                <a:spcPct val="110000"/>
              </a:lnSpc>
              <a:buNone/>
            </a:pPr>
            <a:r>
              <a:rPr lang="de-DE" sz="2000" dirty="0"/>
              <a:t>„Der Begriff Inklusion (wörtlich: „Einschließung“) greift fachlich gesehen weit über Fragen von „Behinderung“ hinaus und ist dabei stets in einem direkten Zusammenhang mit - Exklusion („Ausschließung“) zu denken. Die Frage (…) nach „dabei sein“ oder „nicht dabei sein“, betrifft grundlegende Gesellschaftsfragen, denn ausgehend hiervon lässt sich unter anderem fragen, ob und unter welchen Bedingungen Menschen an Bildung teilhaben dürfen.“ (Seitz, 2014, S.24).</a:t>
            </a:r>
          </a:p>
          <a:p>
            <a:pPr marL="502920" lvl="1" indent="0">
              <a:lnSpc>
                <a:spcPct val="100000"/>
              </a:lnSpc>
              <a:buNone/>
            </a:pPr>
            <a:endParaRPr lang="de-DE" sz="2000" dirty="0"/>
          </a:p>
          <a:p>
            <a:pPr marL="502920" lvl="1" indent="0">
              <a:buNone/>
            </a:pPr>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5240565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44356" y="1667135"/>
            <a:ext cx="10082211" cy="3523724"/>
          </a:xfrm>
        </p:spPr>
        <p:txBody>
          <a:bodyPr anchor="t">
            <a:normAutofit/>
          </a:bodyPr>
          <a:lstStyle/>
          <a:p>
            <a:pPr marL="0" lvl="0" indent="0">
              <a:buNone/>
            </a:pPr>
            <a:r>
              <a:rPr lang="de-DE" dirty="0"/>
              <a:t>Umsetzung von Inklusion stößt auf </a:t>
            </a:r>
            <a:r>
              <a:rPr lang="de-DE" b="1" dirty="0"/>
              <a:t>folgende Dilemmata: </a:t>
            </a:r>
          </a:p>
          <a:p>
            <a:pPr lvl="0">
              <a:lnSpc>
                <a:spcPct val="100000"/>
              </a:lnSpc>
              <a:buFont typeface="Arial" panose="020B0604020202020204" pitchFamily="34" charset="0"/>
              <a:buChar char="•"/>
            </a:pPr>
            <a:endParaRPr lang="de-DE" b="1" dirty="0"/>
          </a:p>
          <a:p>
            <a:pPr lvl="1">
              <a:lnSpc>
                <a:spcPct val="100000"/>
              </a:lnSpc>
              <a:spcBef>
                <a:spcPts val="1200"/>
              </a:spcBef>
              <a:buFont typeface="Arial" panose="020B0604020202020204" pitchFamily="34" charset="0"/>
              <a:buChar char="•"/>
            </a:pPr>
            <a:r>
              <a:rPr lang="de-DE" sz="2000" dirty="0"/>
              <a:t>Integrations-/ Inklusionsbegriff facettenreiche Anwendung </a:t>
            </a:r>
            <a:r>
              <a:rPr lang="de-DE" sz="2000" dirty="0">
                <a:latin typeface="Cambria Math" panose="02040503050406030204" pitchFamily="18" charset="0"/>
                <a:ea typeface="Cambria Math" panose="02040503050406030204" pitchFamily="18" charset="0"/>
                <a:sym typeface="Wingdings" pitchFamily="2" charset="2"/>
              </a:rPr>
              <a:t>→ </a:t>
            </a:r>
            <a:r>
              <a:rPr lang="de-DE" sz="2000" dirty="0"/>
              <a:t>dadurch keine der Theorie angemessene Umsetzung in die Praxis </a:t>
            </a:r>
          </a:p>
          <a:p>
            <a:pPr lvl="1">
              <a:lnSpc>
                <a:spcPct val="100000"/>
              </a:lnSpc>
              <a:spcBef>
                <a:spcPts val="1200"/>
              </a:spcBef>
              <a:buFont typeface="Arial" panose="020B0604020202020204" pitchFamily="34" charset="0"/>
              <a:buChar char="•"/>
            </a:pPr>
            <a:r>
              <a:rPr lang="de-DE" sz="2000" dirty="0"/>
              <a:t>Verständnis von Behinderung nach wie vor als Defekt der Person</a:t>
            </a:r>
          </a:p>
          <a:p>
            <a:pPr lvl="1">
              <a:lnSpc>
                <a:spcPct val="100000"/>
              </a:lnSpc>
              <a:spcBef>
                <a:spcPts val="1200"/>
              </a:spcBef>
              <a:buFont typeface="Arial" panose="020B0604020202020204" pitchFamily="34" charset="0"/>
              <a:buChar char="•"/>
            </a:pPr>
            <a:r>
              <a:rPr lang="de-DE" sz="2000" dirty="0"/>
              <a:t>Bildungsverständnis und </a:t>
            </a:r>
            <a:r>
              <a:rPr lang="de-DE" sz="2000" dirty="0" err="1"/>
              <a:t>Didaktikfrage</a:t>
            </a:r>
            <a:r>
              <a:rPr lang="de-DE" sz="2000" dirty="0"/>
              <a:t> in der Praxis bisher kaum beachtet</a:t>
            </a:r>
          </a:p>
          <a:p>
            <a:pPr lvl="1">
              <a:lnSpc>
                <a:spcPct val="100000"/>
              </a:lnSpc>
              <a:spcBef>
                <a:spcPts val="1200"/>
              </a:spcBef>
              <a:buFont typeface="Arial" panose="020B0604020202020204" pitchFamily="34" charset="0"/>
              <a:buChar char="•"/>
            </a:pPr>
            <a:r>
              <a:rPr lang="de-DE" sz="2000" dirty="0"/>
              <a:t>Diskrepanz zwischen der Bestrebung nach Inklusion einerseits und weiterhin vorherrschender Ausgrenzung andererseits</a:t>
            </a:r>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18120276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30068" y="1530080"/>
            <a:ext cx="10110786" cy="3797834"/>
          </a:xfrm>
        </p:spPr>
        <p:txBody>
          <a:bodyPr anchor="t">
            <a:normAutofit/>
          </a:bodyPr>
          <a:lstStyle/>
          <a:p>
            <a:pPr marL="0" indent="0">
              <a:buNone/>
            </a:pPr>
            <a:r>
              <a:rPr lang="de-DE" i="1" dirty="0"/>
              <a:t>Forschungsergebnisse zu Inklusion</a:t>
            </a:r>
          </a:p>
          <a:p>
            <a:pPr marL="0" indent="0">
              <a:buNone/>
            </a:pPr>
            <a:endParaRPr lang="de-DE" dirty="0"/>
          </a:p>
          <a:p>
            <a:pPr marL="0" indent="0">
              <a:buNone/>
            </a:pPr>
            <a:r>
              <a:rPr lang="de-DE" i="1" dirty="0"/>
              <a:t>Behindern behinderte Schüler die nichtbehinderten Schüler?</a:t>
            </a:r>
            <a:endParaRPr lang="de-DE" dirty="0"/>
          </a:p>
          <a:p>
            <a:r>
              <a:rPr lang="de-DE" dirty="0"/>
              <a:t>Nichtbehinderte Kinder im gemeinsamen Unterricht erzielen dieselben oder bessere Leistungen, wie Schüler in Klassen ohne gemeinsamen Unterricht (Feyerer 1998; Preuss-Lausitz 2009; Wocken 1999)</a:t>
            </a:r>
          </a:p>
          <a:p>
            <a:r>
              <a:rPr lang="de-DE" dirty="0"/>
              <a:t>Auch besonders begabte Kinder (IQ &gt;117) werden in kognitiver Entwicklung nicht behindert und in sozialen Kompetenzen zusätzlich gefördert (</a:t>
            </a:r>
            <a:r>
              <a:rPr lang="de-DE" dirty="0" err="1"/>
              <a:t>Bless</a:t>
            </a:r>
            <a:r>
              <a:rPr lang="de-DE" dirty="0"/>
              <a:t>/</a:t>
            </a:r>
            <a:r>
              <a:rPr lang="de-DE" dirty="0" err="1"/>
              <a:t>Klaghofer</a:t>
            </a:r>
            <a:r>
              <a:rPr lang="de-DE" dirty="0"/>
              <a:t> 1991; Feyerer 1998).</a:t>
            </a:r>
          </a:p>
          <a:p>
            <a:pPr marL="0" indent="0">
              <a:buNone/>
            </a:pPr>
            <a:endParaRPr lang="de-DE" dirty="0"/>
          </a:p>
          <a:p>
            <a:pPr marL="0" indent="0" algn="r">
              <a:buNone/>
            </a:pPr>
            <a:r>
              <a:rPr lang="de-DE" sz="1800" dirty="0"/>
              <a:t>(</a:t>
            </a:r>
            <a:r>
              <a:rPr lang="de-DE" sz="1800" dirty="0" err="1"/>
              <a:t>zit.n</a:t>
            </a:r>
            <a:r>
              <a:rPr lang="de-DE" sz="1800" dirty="0"/>
              <a:t>. </a:t>
            </a:r>
            <a:r>
              <a:rPr lang="de-DE" sz="1800" dirty="0" err="1"/>
              <a:t>Demmer</a:t>
            </a:r>
            <a:r>
              <a:rPr lang="de-DE" sz="1800" dirty="0"/>
              <a:t>-Dieckmann, 2010)</a:t>
            </a:r>
          </a:p>
          <a:p>
            <a:endParaRPr lang="de-DE" dirty="0"/>
          </a:p>
        </p:txBody>
      </p:sp>
      <p:sp>
        <p:nvSpPr>
          <p:cNvPr id="15" name="Rectangle 14">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36144454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23651" y="882646"/>
            <a:ext cx="10123620" cy="5092702"/>
          </a:xfrm>
        </p:spPr>
        <p:txBody>
          <a:bodyPr anchor="t">
            <a:normAutofit/>
          </a:bodyPr>
          <a:lstStyle/>
          <a:p>
            <a:pPr marL="0" indent="0">
              <a:buNone/>
            </a:pPr>
            <a:r>
              <a:rPr lang="de-DE" i="1" dirty="0"/>
              <a:t>Forschungsergebnisse zu Inklusion</a:t>
            </a:r>
          </a:p>
          <a:p>
            <a:endParaRPr lang="de-DE" dirty="0"/>
          </a:p>
          <a:p>
            <a:pPr marL="0" indent="0">
              <a:buNone/>
            </a:pPr>
            <a:r>
              <a:rPr lang="de-DE" i="1" dirty="0"/>
              <a:t>Werden Schüler mit Förderbedarf überfordert?</a:t>
            </a:r>
            <a:endParaRPr lang="de-DE" dirty="0"/>
          </a:p>
          <a:p>
            <a:r>
              <a:rPr lang="de-DE" dirty="0"/>
              <a:t>Schüler mit Förderbedarf lernen in integrativen Settings deutlich mehr als in Sonderschulen (</a:t>
            </a:r>
            <a:r>
              <a:rPr lang="de-DE" dirty="0" err="1"/>
              <a:t>Bless</a:t>
            </a:r>
            <a:r>
              <a:rPr lang="de-DE" dirty="0"/>
              <a:t> 1995; </a:t>
            </a:r>
            <a:r>
              <a:rPr lang="de-DE" dirty="0" err="1"/>
              <a:t>Haeberlin</a:t>
            </a:r>
            <a:r>
              <a:rPr lang="de-DE" dirty="0"/>
              <a:t> u. a. 1990; </a:t>
            </a:r>
            <a:r>
              <a:rPr lang="de-DE" dirty="0" err="1"/>
              <a:t>Hildeschmidt</a:t>
            </a:r>
            <a:r>
              <a:rPr lang="de-DE" dirty="0"/>
              <a:t>/Sander 1996; </a:t>
            </a:r>
            <a:r>
              <a:rPr lang="de-DE" dirty="0" err="1"/>
              <a:t>Myklebust</a:t>
            </a:r>
            <a:r>
              <a:rPr lang="de-DE" dirty="0"/>
              <a:t> 2006; </a:t>
            </a:r>
            <a:r>
              <a:rPr lang="de-DE" dirty="0" err="1"/>
              <a:t>Tent</a:t>
            </a:r>
            <a:r>
              <a:rPr lang="de-DE" dirty="0"/>
              <a:t> u. a. 1991; Wocken 2007).</a:t>
            </a:r>
          </a:p>
          <a:p>
            <a:r>
              <a:rPr lang="de-DE" dirty="0"/>
              <a:t>Heterogene Lerngruppen wirken sich gerade für schwächere Schüler leistungssteigernd aus (PISA), in Ländern mit besseren PISA Ergebnissen (wie Finnland, Schweden oder Norwegen), ist integrativer Unterricht seit langem Normalität</a:t>
            </a:r>
          </a:p>
          <a:p>
            <a:r>
              <a:rPr lang="de-DE" dirty="0"/>
              <a:t>In Integrationsklassen stabilisiert sich die Leistungsentwicklung von verhaltensauffälligen Schülern und ihre Sozialprognose verbesserte sich (Preuss-Lausitz 2005)</a:t>
            </a:r>
          </a:p>
          <a:p>
            <a:r>
              <a:rPr lang="de-DE" dirty="0"/>
              <a:t>Auch bei Schülern mit Förderschwerpunkt geistige Entwicklung positive Leistungs- und Sozialentwicklungen (</a:t>
            </a:r>
            <a:r>
              <a:rPr lang="de-DE" dirty="0" err="1"/>
              <a:t>Köbberling</a:t>
            </a:r>
            <a:r>
              <a:rPr lang="de-DE" dirty="0"/>
              <a:t>/Schley 2000; </a:t>
            </a:r>
            <a:r>
              <a:rPr lang="de-DE" dirty="0" err="1"/>
              <a:t>Maikowski</a:t>
            </a:r>
            <a:r>
              <a:rPr lang="de-DE" dirty="0"/>
              <a:t>/</a:t>
            </a:r>
            <a:r>
              <a:rPr lang="de-DE" dirty="0" err="1"/>
              <a:t>Podlesch</a:t>
            </a:r>
            <a:r>
              <a:rPr lang="de-DE" dirty="0"/>
              <a:t> 2002).</a:t>
            </a:r>
          </a:p>
          <a:p>
            <a:pPr marL="0" indent="0" algn="r">
              <a:buNone/>
            </a:pPr>
            <a:r>
              <a:rPr lang="de-DE" sz="1800" dirty="0"/>
              <a:t>(</a:t>
            </a:r>
            <a:r>
              <a:rPr lang="de-DE" sz="1800" dirty="0" err="1"/>
              <a:t>zit.n</a:t>
            </a:r>
            <a:r>
              <a:rPr lang="de-DE" sz="1800" dirty="0"/>
              <a:t>. </a:t>
            </a:r>
            <a:r>
              <a:rPr lang="de-DE" sz="1800" dirty="0" err="1"/>
              <a:t>Demmer</a:t>
            </a:r>
            <a:r>
              <a:rPr lang="de-DE" sz="1800" dirty="0"/>
              <a:t>-Dieckmann, 2010)</a:t>
            </a:r>
          </a:p>
          <a:p>
            <a:endParaRPr lang="de-DE" sz="1400" dirty="0"/>
          </a:p>
        </p:txBody>
      </p:sp>
      <p:sp>
        <p:nvSpPr>
          <p:cNvPr id="15" name="Rectangle 14">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42094634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58643" y="1238510"/>
            <a:ext cx="10053636" cy="4380974"/>
          </a:xfrm>
        </p:spPr>
        <p:txBody>
          <a:bodyPr anchor="t">
            <a:normAutofit lnSpcReduction="10000"/>
          </a:bodyPr>
          <a:lstStyle/>
          <a:p>
            <a:pPr marL="0" indent="0">
              <a:buNone/>
            </a:pPr>
            <a:r>
              <a:rPr lang="de-DE" i="1" dirty="0"/>
              <a:t>Forschungsergebnisse zu Inklusion</a:t>
            </a:r>
          </a:p>
          <a:p>
            <a:pPr marL="0" indent="0">
              <a:buNone/>
            </a:pPr>
            <a:endParaRPr lang="de-DE" i="1" dirty="0"/>
          </a:p>
          <a:p>
            <a:pPr marL="0" indent="0">
              <a:buNone/>
            </a:pPr>
            <a:r>
              <a:rPr lang="de-DE" i="1" dirty="0"/>
              <a:t>Fördern Förderschulen?</a:t>
            </a:r>
            <a:endParaRPr lang="de-DE" dirty="0"/>
          </a:p>
          <a:p>
            <a:r>
              <a:rPr lang="de-DE" dirty="0"/>
              <a:t>Intelligenz- und Leistungsentwicklung verläuft umso ungünstiger, je früher Schüler in Förderschulen und umso günstiger, je länger sie in Regelschulen sind (</a:t>
            </a:r>
            <a:r>
              <a:rPr lang="de-DE" dirty="0" err="1"/>
              <a:t>Tent</a:t>
            </a:r>
            <a:r>
              <a:rPr lang="de-DE" dirty="0"/>
              <a:t> u. a. 1991; Wocken 2007)</a:t>
            </a:r>
          </a:p>
          <a:p>
            <a:r>
              <a:rPr lang="de-DE" dirty="0"/>
              <a:t>In Förderschulen häufig Kinder von arbeitslosen, armen und oft kinderreichen Eltern, Jungen und in westlichen Bundesländern Schüler mit Migrationshintergrund überrepräsentiert (Begemann 1970; </a:t>
            </a:r>
            <a:r>
              <a:rPr lang="de-DE" dirty="0" err="1"/>
              <a:t>Hildeschmidt</a:t>
            </a:r>
            <a:r>
              <a:rPr lang="de-DE" dirty="0"/>
              <a:t>/Sander 1996; Wocken 2007).</a:t>
            </a:r>
          </a:p>
          <a:p>
            <a:r>
              <a:rPr lang="de-DE" dirty="0"/>
              <a:t>Kinder und Eltern fühlen sich oft durch Besuch der Sonderschule beschämt (Schumann 2007).</a:t>
            </a:r>
          </a:p>
          <a:p>
            <a:pPr marL="0" indent="0">
              <a:buNone/>
            </a:pPr>
            <a:endParaRPr lang="de-DE" dirty="0"/>
          </a:p>
          <a:p>
            <a:pPr marL="0" indent="0" algn="r">
              <a:buNone/>
            </a:pPr>
            <a:r>
              <a:rPr lang="de-DE" sz="1800" dirty="0"/>
              <a:t>(</a:t>
            </a:r>
            <a:r>
              <a:rPr lang="de-DE" sz="1800" dirty="0" err="1"/>
              <a:t>zit.n</a:t>
            </a:r>
            <a:r>
              <a:rPr lang="de-DE" sz="1800" dirty="0"/>
              <a:t>. </a:t>
            </a:r>
            <a:r>
              <a:rPr lang="de-DE" sz="1800" dirty="0" err="1"/>
              <a:t>Demmer</a:t>
            </a:r>
            <a:r>
              <a:rPr lang="de-DE" sz="1800" dirty="0"/>
              <a:t>-Dieckmann 2010)</a:t>
            </a:r>
          </a:p>
          <a:p>
            <a:endParaRPr lang="de-DE" sz="1900" dirty="0"/>
          </a:p>
        </p:txBody>
      </p:sp>
      <p:sp>
        <p:nvSpPr>
          <p:cNvPr id="15" name="Rectangle 14">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38411812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0516254-1D9F-4F3A-9870-3A3280BE2B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FC14672B-27A5-4CDA-ABAF-5E4CF4B41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128693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51129"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5289229" y="864108"/>
            <a:ext cx="5910677" cy="5120640"/>
          </a:xfrm>
        </p:spPr>
        <p:txBody>
          <a:bodyPr>
            <a:normAutofit/>
          </a:bodyPr>
          <a:lstStyle/>
          <a:p>
            <a:endParaRPr lang="de-DE" dirty="0"/>
          </a:p>
          <a:p>
            <a:pPr marL="0" indent="0">
              <a:buNone/>
            </a:pPr>
            <a:r>
              <a:rPr lang="de-DE"/>
              <a:t>Präsentation der Projektergebnisse</a:t>
            </a:r>
          </a:p>
          <a:p>
            <a:endParaRPr lang="de-DE" dirty="0"/>
          </a:p>
        </p:txBody>
      </p:sp>
      <p:sp>
        <p:nvSpPr>
          <p:cNvPr id="16" name="Rectangle 15">
            <a:extLst>
              <a:ext uri="{FF2B5EF4-FFF2-40B4-BE49-F238E27FC236}">
                <a16:creationId xmlns:a16="http://schemas.microsoft.com/office/drawing/2014/main" id="{9A206779-5C74-4555-94BC-5845C92EC3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33931509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2" name="Inhaltsplatzhalter 2">
            <a:extLst>
              <a:ext uri="{FF2B5EF4-FFF2-40B4-BE49-F238E27FC236}">
                <a16:creationId xmlns:a16="http://schemas.microsoft.com/office/drawing/2014/main" id="{2286BB9A-F2CB-4141-8D04-D7B47B8141CA}"/>
              </a:ext>
            </a:extLst>
          </p:cNvPr>
          <p:cNvSpPr txBox="1">
            <a:spLocks/>
          </p:cNvSpPr>
          <p:nvPr/>
        </p:nvSpPr>
        <p:spPr>
          <a:xfrm>
            <a:off x="1437212" y="1445679"/>
            <a:ext cx="10096498" cy="3966636"/>
          </a:xfrm>
          <a:prstGeom prst="rect">
            <a:avLst/>
          </a:prstGeom>
        </p:spPr>
        <p:txBody>
          <a:bodyPr vert="horz" lIns="91440" tIns="45720" rIns="91440" bIns="45720" rtlCol="0" anchor="t">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de-DE" i="1" dirty="0"/>
              <a:t>Spannungsfeld bezüglich inklusiver Haltung</a:t>
            </a:r>
          </a:p>
          <a:p>
            <a:pPr marL="0"/>
            <a:endParaRPr lang="de-DE" dirty="0"/>
          </a:p>
          <a:p>
            <a:pPr marL="0" indent="0">
              <a:buNone/>
            </a:pPr>
            <a:r>
              <a:rPr lang="de-DE" b="1" dirty="0"/>
              <a:t>Ergebnisse aus systematischen Review zum internationalen Forschungsstand:</a:t>
            </a:r>
          </a:p>
          <a:p>
            <a:r>
              <a:rPr lang="de-DE" dirty="0"/>
              <a:t>Grundsätzlich positive Einstellung der Fachkräfte gegenüber Inklusion</a:t>
            </a:r>
          </a:p>
          <a:p>
            <a:r>
              <a:rPr lang="de-DE" dirty="0"/>
              <a:t>Erfolge von inklusiver Bildung basieren insbesondere auf der Haltung der Fachkräfte</a:t>
            </a:r>
          </a:p>
          <a:p>
            <a:endParaRPr lang="de-DE" dirty="0"/>
          </a:p>
          <a:p>
            <a:endParaRPr lang="de-DE" dirty="0"/>
          </a:p>
          <a:p>
            <a:r>
              <a:rPr lang="de-DE" dirty="0"/>
              <a:t>Skepsis gegenüber Inklusion durch unzureichende Vorbereitung auf pädagogischen Alltag </a:t>
            </a:r>
          </a:p>
          <a:p>
            <a:r>
              <a:rPr lang="de-DE" dirty="0"/>
              <a:t>Skepsis gegenüber Inklusion bei Kindern mit bestimmten Arten der Behinderung </a:t>
            </a:r>
          </a:p>
        </p:txBody>
      </p:sp>
      <p:sp>
        <p:nvSpPr>
          <p:cNvPr id="24" name="Rectangle 2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pic>
        <p:nvPicPr>
          <p:cNvPr id="23" name="Grafik 22">
            <a:extLst>
              <a:ext uri="{FF2B5EF4-FFF2-40B4-BE49-F238E27FC236}">
                <a16:creationId xmlns:a16="http://schemas.microsoft.com/office/drawing/2014/main" id="{C6207B5D-5558-F94C-B80C-A1F04C9913F8}"/>
              </a:ext>
            </a:extLst>
          </p:cNvPr>
          <p:cNvPicPr/>
          <p:nvPr/>
        </p:nvPicPr>
        <p:blipFill>
          <a:blip r:embed="rId4"/>
          <a:stretch>
            <a:fillRect/>
          </a:stretch>
        </p:blipFill>
        <p:spPr>
          <a:xfrm rot="1551315">
            <a:off x="5672622" y="3624694"/>
            <a:ext cx="241894" cy="571778"/>
          </a:xfrm>
          <a:prstGeom prst="rect">
            <a:avLst/>
          </a:prstGeom>
          <a:solidFill>
            <a:schemeClr val="accent5">
              <a:lumMod val="20000"/>
              <a:lumOff val="80000"/>
            </a:schemeClr>
          </a:solidFill>
        </p:spPr>
      </p:pic>
    </p:spTree>
    <p:extLst>
      <p:ext uri="{BB962C8B-B14F-4D97-AF65-F5344CB8AC3E}">
        <p14:creationId xmlns:p14="http://schemas.microsoft.com/office/powerpoint/2010/main" val="8176639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9" name="Inhaltsplatzhalter 2">
            <a:extLst>
              <a:ext uri="{FF2B5EF4-FFF2-40B4-BE49-F238E27FC236}">
                <a16:creationId xmlns:a16="http://schemas.microsoft.com/office/drawing/2014/main" id="{5EFC9C46-C9DE-E449-B52C-F43F8EE462EC}"/>
              </a:ext>
            </a:extLst>
          </p:cNvPr>
          <p:cNvSpPr>
            <a:spLocks noGrp="1"/>
          </p:cNvSpPr>
          <p:nvPr>
            <p:ph idx="1"/>
          </p:nvPr>
        </p:nvSpPr>
        <p:spPr>
          <a:xfrm>
            <a:off x="1447801" y="761998"/>
            <a:ext cx="6682071" cy="1452565"/>
          </a:xfrm>
        </p:spPr>
        <p:txBody>
          <a:bodyPr anchor="t">
            <a:normAutofit/>
          </a:bodyPr>
          <a:lstStyle/>
          <a:p>
            <a:pPr marL="0" indent="0">
              <a:buNone/>
            </a:pPr>
            <a:r>
              <a:rPr lang="de-DE" i="1" dirty="0"/>
              <a:t>Spannungsfeld bezüglich inklusiver Haltung</a:t>
            </a:r>
          </a:p>
          <a:p>
            <a:pPr marL="0" indent="0">
              <a:buNone/>
            </a:pPr>
            <a:endParaRPr lang="de-DE" dirty="0"/>
          </a:p>
          <a:p>
            <a:pPr marL="0" indent="0">
              <a:buNone/>
            </a:pPr>
            <a:r>
              <a:rPr lang="de-DE" b="1" dirty="0"/>
              <a:t>Ergebnisse landesweite Fragebogenerhebung:</a:t>
            </a:r>
          </a:p>
          <a:p>
            <a:pPr marL="0" indent="0">
              <a:buNone/>
            </a:pPr>
            <a:endParaRPr lang="de-DE" b="1" dirty="0"/>
          </a:p>
          <a:p>
            <a:endParaRPr lang="de-DE" b="1" dirty="0"/>
          </a:p>
          <a:p>
            <a:endParaRPr lang="de-DE" dirty="0"/>
          </a:p>
          <a:p>
            <a:endParaRPr lang="de-DE" dirty="0"/>
          </a:p>
          <a:p>
            <a:endParaRPr lang="de-DE" dirty="0"/>
          </a:p>
          <a:p>
            <a:endParaRPr lang="de-DE" dirty="0"/>
          </a:p>
          <a:p>
            <a:endParaRPr lang="de-DE" dirty="0"/>
          </a:p>
          <a:p>
            <a:endParaRPr lang="de-DE" dirty="0"/>
          </a:p>
        </p:txBody>
      </p:sp>
      <p:sp>
        <p:nvSpPr>
          <p:cNvPr id="33" name="Rectangle 32">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graphicFrame>
        <p:nvGraphicFramePr>
          <p:cNvPr id="13" name="Diagramm 12">
            <a:extLst>
              <a:ext uri="{FF2B5EF4-FFF2-40B4-BE49-F238E27FC236}">
                <a16:creationId xmlns:a16="http://schemas.microsoft.com/office/drawing/2014/main" id="{B8A7C151-6087-3247-8765-DB8F73B57EFB}"/>
              </a:ext>
            </a:extLst>
          </p:cNvPr>
          <p:cNvGraphicFramePr/>
          <p:nvPr>
            <p:extLst>
              <p:ext uri="{D42A27DB-BD31-4B8C-83A1-F6EECF244321}">
                <p14:modId xmlns:p14="http://schemas.microsoft.com/office/powerpoint/2010/main" val="2610156051"/>
              </p:ext>
            </p:extLst>
          </p:nvPr>
        </p:nvGraphicFramePr>
        <p:xfrm>
          <a:off x="2400301" y="2128841"/>
          <a:ext cx="8186736" cy="396715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77367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9">
            <a:extLst>
              <a:ext uri="{FF2B5EF4-FFF2-40B4-BE49-F238E27FC236}">
                <a16:creationId xmlns:a16="http://schemas.microsoft.com/office/drawing/2014/main" id="{80516254-1D9F-4F3A-9870-3A3280BE2B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11">
            <a:extLst>
              <a:ext uri="{FF2B5EF4-FFF2-40B4-BE49-F238E27FC236}">
                <a16:creationId xmlns:a16="http://schemas.microsoft.com/office/drawing/2014/main" id="{FC14672B-27A5-4CDA-ABAF-5E4CF4B41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128693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9" name="Straight Connector 13">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51129"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5289229" y="864108"/>
            <a:ext cx="5910677" cy="5120640"/>
          </a:xfrm>
        </p:spPr>
        <p:txBody>
          <a:bodyPr>
            <a:normAutofit/>
          </a:bodyPr>
          <a:lstStyle/>
          <a:p>
            <a:endParaRPr lang="de-DE" dirty="0"/>
          </a:p>
          <a:p>
            <a:pPr marL="0" indent="0">
              <a:buNone/>
            </a:pPr>
            <a:r>
              <a:rPr lang="de-DE" dirty="0"/>
              <a:t>Einführung zum </a:t>
            </a:r>
          </a:p>
          <a:p>
            <a:pPr marL="0" indent="0">
              <a:buNone/>
            </a:pPr>
            <a:r>
              <a:rPr lang="de-DE" dirty="0"/>
              <a:t>Behinderungsbegriff</a:t>
            </a:r>
          </a:p>
          <a:p>
            <a:endParaRPr lang="de-DE" dirty="0"/>
          </a:p>
        </p:txBody>
      </p:sp>
      <p:sp>
        <p:nvSpPr>
          <p:cNvPr id="11" name="Rectangle 15">
            <a:extLst>
              <a:ext uri="{FF2B5EF4-FFF2-40B4-BE49-F238E27FC236}">
                <a16:creationId xmlns:a16="http://schemas.microsoft.com/office/drawing/2014/main" id="{9A206779-5C74-4555-94BC-5845C92EC3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enthält.&#10;&#10;Automatisch generierte Beschreibung">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descr="Ein Bild, das Uhr enthält.&#10;&#10;Automatisch generierte Beschreibung">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18922664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37">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A59AB298-B983-134C-AF95-2FC6C90B3EC9}"/>
              </a:ext>
            </a:extLst>
          </p:cNvPr>
          <p:cNvSpPr>
            <a:spLocks noGrp="1"/>
          </p:cNvSpPr>
          <p:nvPr>
            <p:ph idx="1"/>
          </p:nvPr>
        </p:nvSpPr>
        <p:spPr>
          <a:xfrm>
            <a:off x="1469485" y="782780"/>
            <a:ext cx="6682071" cy="1037699"/>
          </a:xfrm>
        </p:spPr>
        <p:txBody>
          <a:bodyPr anchor="t">
            <a:normAutofit fontScale="92500" lnSpcReduction="20000"/>
          </a:bodyPr>
          <a:lstStyle/>
          <a:p>
            <a:pPr marL="0" indent="0">
              <a:buNone/>
            </a:pPr>
            <a:r>
              <a:rPr lang="de-DE" sz="2200" i="1" dirty="0"/>
              <a:t>Spannungsfeld bezüglich inklusiver Haltung</a:t>
            </a:r>
          </a:p>
          <a:p>
            <a:pPr marL="0" indent="0">
              <a:buNone/>
            </a:pPr>
            <a:endParaRPr lang="de-DE" sz="2200" dirty="0"/>
          </a:p>
          <a:p>
            <a:pPr marL="0" indent="0">
              <a:buNone/>
            </a:pPr>
            <a:r>
              <a:rPr lang="de-DE" sz="2200" b="1" dirty="0"/>
              <a:t>Ergebnisse landesweite Fragebogenerhebung:</a:t>
            </a:r>
          </a:p>
          <a:p>
            <a:endParaRPr lang="de-DE" dirty="0"/>
          </a:p>
        </p:txBody>
      </p:sp>
      <p:sp>
        <p:nvSpPr>
          <p:cNvPr id="42" name="Rectangle 41">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graphicFrame>
        <p:nvGraphicFramePr>
          <p:cNvPr id="16" name="Diagramm 15">
            <a:extLst>
              <a:ext uri="{FF2B5EF4-FFF2-40B4-BE49-F238E27FC236}">
                <a16:creationId xmlns:a16="http://schemas.microsoft.com/office/drawing/2014/main" id="{1A3EA209-6A0E-2E4B-B890-54FBFBF51591}"/>
              </a:ext>
            </a:extLst>
          </p:cNvPr>
          <p:cNvGraphicFramePr/>
          <p:nvPr>
            <p:extLst>
              <p:ext uri="{D42A27DB-BD31-4B8C-83A1-F6EECF244321}">
                <p14:modId xmlns:p14="http://schemas.microsoft.com/office/powerpoint/2010/main" val="1141752752"/>
              </p:ext>
            </p:extLst>
          </p:nvPr>
        </p:nvGraphicFramePr>
        <p:xfrm>
          <a:off x="1993672" y="3328553"/>
          <a:ext cx="4251929" cy="276744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7" name="Diagramm 16">
            <a:extLst>
              <a:ext uri="{FF2B5EF4-FFF2-40B4-BE49-F238E27FC236}">
                <a16:creationId xmlns:a16="http://schemas.microsoft.com/office/drawing/2014/main" id="{07F2160E-E404-3443-A831-2658A630E9A4}"/>
              </a:ext>
            </a:extLst>
          </p:cNvPr>
          <p:cNvGraphicFramePr/>
          <p:nvPr>
            <p:extLst>
              <p:ext uri="{D42A27DB-BD31-4B8C-83A1-F6EECF244321}">
                <p14:modId xmlns:p14="http://schemas.microsoft.com/office/powerpoint/2010/main" val="2659348482"/>
              </p:ext>
            </p:extLst>
          </p:nvPr>
        </p:nvGraphicFramePr>
        <p:xfrm>
          <a:off x="6245601" y="3328553"/>
          <a:ext cx="4613879" cy="2767444"/>
        </p:xfrm>
        <a:graphic>
          <a:graphicData uri="http://schemas.openxmlformats.org/drawingml/2006/chart">
            <c:chart xmlns:c="http://schemas.openxmlformats.org/drawingml/2006/chart" xmlns:r="http://schemas.openxmlformats.org/officeDocument/2006/relationships" r:id="rId5"/>
          </a:graphicData>
        </a:graphic>
      </p:graphicFrame>
      <p:sp>
        <p:nvSpPr>
          <p:cNvPr id="18" name="Inhaltsplatzhalter 2">
            <a:extLst>
              <a:ext uri="{FF2B5EF4-FFF2-40B4-BE49-F238E27FC236}">
                <a16:creationId xmlns:a16="http://schemas.microsoft.com/office/drawing/2014/main" id="{8DF8134B-77F3-214A-B01D-5959D1C7F2DB}"/>
              </a:ext>
            </a:extLst>
          </p:cNvPr>
          <p:cNvSpPr txBox="1">
            <a:spLocks/>
          </p:cNvSpPr>
          <p:nvPr/>
        </p:nvSpPr>
        <p:spPr>
          <a:xfrm>
            <a:off x="1873041" y="2151955"/>
            <a:ext cx="9224840" cy="5120640"/>
          </a:xfrm>
          <a:prstGeom prst="rect">
            <a:avLst/>
          </a:prstGeom>
        </p:spPr>
        <p:txBody>
          <a:bodyPr vert="horz" lIns="91440" tIns="45720" rIns="91440" bIns="45720" numCol="2" rtlCol="0" anchor="ctr">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309563" indent="-211138">
              <a:buFont typeface="Arial" panose="020B0604020202020204" pitchFamily="34" charset="0"/>
              <a:buChar char="•"/>
            </a:pPr>
            <a:r>
              <a:rPr lang="de-DE" sz="1800" dirty="0">
                <a:solidFill>
                  <a:schemeClr val="tx1">
                    <a:lumMod val="75000"/>
                    <a:lumOff val="25000"/>
                  </a:schemeClr>
                </a:solidFill>
              </a:rPr>
              <a:t>Kinder mit besonderem Unterstützungs-   bedarf haben das Recht, in derselben Kindertagesstätte wie alle anderen Kinder betreut zu werden</a:t>
            </a:r>
          </a:p>
          <a:p>
            <a:pPr marL="0" indent="0">
              <a:buNone/>
            </a:pPr>
            <a:endParaRPr lang="de-DE" sz="1800" dirty="0">
              <a:solidFill>
                <a:schemeClr val="tx1">
                  <a:lumMod val="75000"/>
                  <a:lumOff val="25000"/>
                </a:schemeClr>
              </a:solidFill>
            </a:endParaRPr>
          </a:p>
          <a:p>
            <a:pPr marL="0" indent="0">
              <a:buNone/>
            </a:pPr>
            <a:endParaRPr lang="de-DE" sz="1800" dirty="0">
              <a:solidFill>
                <a:schemeClr val="tx1">
                  <a:lumMod val="75000"/>
                  <a:lumOff val="25000"/>
                </a:schemeClr>
              </a:solidFill>
            </a:endParaRPr>
          </a:p>
          <a:p>
            <a:pPr marL="0" indent="0">
              <a:buNone/>
            </a:pPr>
            <a:endParaRPr lang="de-DE" sz="1800" dirty="0">
              <a:solidFill>
                <a:schemeClr val="tx1">
                  <a:lumMod val="75000"/>
                  <a:lumOff val="25000"/>
                </a:schemeClr>
              </a:solidFill>
            </a:endParaRPr>
          </a:p>
          <a:p>
            <a:pPr marL="0" indent="0">
              <a:buNone/>
            </a:pPr>
            <a:endParaRPr lang="de-DE" sz="1800" dirty="0">
              <a:solidFill>
                <a:schemeClr val="tx1">
                  <a:lumMod val="75000"/>
                  <a:lumOff val="25000"/>
                </a:schemeClr>
              </a:solidFill>
            </a:endParaRPr>
          </a:p>
          <a:p>
            <a:endParaRPr lang="de-DE" sz="1800" dirty="0">
              <a:solidFill>
                <a:schemeClr val="tx1">
                  <a:lumMod val="75000"/>
                  <a:lumOff val="25000"/>
                </a:schemeClr>
              </a:solidFill>
            </a:endParaRPr>
          </a:p>
          <a:p>
            <a:endParaRPr lang="de-DE" sz="1800" dirty="0">
              <a:solidFill>
                <a:schemeClr val="tx1">
                  <a:lumMod val="75000"/>
                  <a:lumOff val="25000"/>
                </a:schemeClr>
              </a:solidFill>
            </a:endParaRPr>
          </a:p>
          <a:p>
            <a:endParaRPr lang="de-DE" sz="1800" dirty="0">
              <a:solidFill>
                <a:schemeClr val="tx1">
                  <a:lumMod val="75000"/>
                  <a:lumOff val="25000"/>
                </a:schemeClr>
              </a:solidFill>
            </a:endParaRPr>
          </a:p>
          <a:p>
            <a:endParaRPr lang="de-DE" sz="1800" dirty="0">
              <a:solidFill>
                <a:schemeClr val="tx1">
                  <a:lumMod val="75000"/>
                  <a:lumOff val="25000"/>
                </a:schemeClr>
              </a:solidFill>
            </a:endParaRPr>
          </a:p>
          <a:p>
            <a:endParaRPr lang="de-DE" sz="1800" dirty="0">
              <a:solidFill>
                <a:schemeClr val="tx1">
                  <a:lumMod val="75000"/>
                  <a:lumOff val="25000"/>
                </a:schemeClr>
              </a:solidFill>
            </a:endParaRPr>
          </a:p>
          <a:p>
            <a:pPr marL="0" indent="0">
              <a:buFont typeface="Wingdings 2" pitchFamily="18" charset="2"/>
              <a:buNone/>
            </a:pPr>
            <a:endParaRPr lang="de-DE" sz="1800" dirty="0">
              <a:solidFill>
                <a:schemeClr val="tx1">
                  <a:lumMod val="75000"/>
                  <a:lumOff val="25000"/>
                </a:schemeClr>
              </a:solidFill>
            </a:endParaRPr>
          </a:p>
          <a:p>
            <a:pPr marL="182563" indent="-169863">
              <a:buFont typeface="Arial" panose="020B0604020202020204" pitchFamily="34" charset="0"/>
              <a:buChar char="•"/>
            </a:pPr>
            <a:r>
              <a:rPr lang="de-DE" sz="1800" dirty="0">
                <a:solidFill>
                  <a:schemeClr val="tx1">
                    <a:lumMod val="75000"/>
                    <a:lumOff val="25000"/>
                  </a:schemeClr>
                </a:solidFill>
              </a:rPr>
              <a:t>Die Anwesenheit von Kindern mit besonderem Unterstützungsbedarf fördert die Akzeptanz von individuellen Unterschieden bei anderen Kindern</a:t>
            </a:r>
          </a:p>
          <a:p>
            <a:pPr marL="0" indent="0">
              <a:buFont typeface="Wingdings 2" pitchFamily="18" charset="2"/>
              <a:buNone/>
            </a:pPr>
            <a:endParaRPr lang="de-DE" sz="1800" dirty="0"/>
          </a:p>
          <a:p>
            <a:endParaRPr lang="de-DE" dirty="0"/>
          </a:p>
        </p:txBody>
      </p:sp>
    </p:spTree>
    <p:extLst>
      <p:ext uri="{BB962C8B-B14F-4D97-AF65-F5344CB8AC3E}">
        <p14:creationId xmlns:p14="http://schemas.microsoft.com/office/powerpoint/2010/main" val="14698712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72931" y="761998"/>
            <a:ext cx="10025061" cy="2138365"/>
          </a:xfrm>
        </p:spPr>
        <p:txBody>
          <a:bodyPr anchor="t">
            <a:normAutofit/>
          </a:bodyPr>
          <a:lstStyle/>
          <a:p>
            <a:pPr marL="0" indent="0">
              <a:buNone/>
            </a:pPr>
            <a:r>
              <a:rPr lang="de-DE" i="1" dirty="0"/>
              <a:t>Inklusionsverständnis</a:t>
            </a:r>
          </a:p>
          <a:p>
            <a:pPr marL="0" indent="0">
              <a:buNone/>
            </a:pPr>
            <a:endParaRPr lang="de-DE" sz="500" dirty="0"/>
          </a:p>
          <a:p>
            <a:pPr marL="0" indent="0">
              <a:buNone/>
            </a:pPr>
            <a:r>
              <a:rPr lang="de-DE" b="1" dirty="0"/>
              <a:t>Ergebnisse aus systematischen Review zum internationalen Forschungsstand:</a:t>
            </a:r>
            <a:endParaRPr lang="de-DE" dirty="0"/>
          </a:p>
          <a:p>
            <a:pPr>
              <a:buFont typeface="Arial" panose="020B0604020202020204" pitchFamily="34" charset="0"/>
              <a:buChar char="•"/>
            </a:pPr>
            <a:r>
              <a:rPr lang="de-DE" dirty="0"/>
              <a:t>Inklusion als Überwindung individueller Hürden, statt als Abbau von Barrieren </a:t>
            </a:r>
          </a:p>
          <a:p>
            <a:pPr marL="0" indent="0">
              <a:buNone/>
            </a:pPr>
            <a:endParaRPr lang="de-DE" sz="500" dirty="0"/>
          </a:p>
          <a:p>
            <a:pPr marL="0" indent="0">
              <a:buNone/>
            </a:pPr>
            <a:r>
              <a:rPr lang="de-DE" b="1" dirty="0"/>
              <a:t>Ergebnisse landesweite Fragebogenerhebung:</a:t>
            </a:r>
            <a:endParaRPr lang="de-DE" dirty="0"/>
          </a:p>
          <a:p>
            <a:pPr marL="0" indent="0">
              <a:buNone/>
            </a:pPr>
            <a:endParaRPr lang="de-DE" dirty="0"/>
          </a:p>
          <a:p>
            <a:pPr marL="0" indent="0">
              <a:buNone/>
            </a:pPr>
            <a:endParaRPr lang="de-DE" dirty="0"/>
          </a:p>
          <a:p>
            <a:pPr marL="0" indent="0">
              <a:buNone/>
            </a:pPr>
            <a:endParaRPr lang="de-DE" dirty="0"/>
          </a:p>
          <a:p>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graphicFrame>
        <p:nvGraphicFramePr>
          <p:cNvPr id="11" name="Diagramm 10">
            <a:extLst>
              <a:ext uri="{FF2B5EF4-FFF2-40B4-BE49-F238E27FC236}">
                <a16:creationId xmlns:a16="http://schemas.microsoft.com/office/drawing/2014/main" id="{E2D80BC0-19EA-7C45-96DE-04724F72CF9C}"/>
              </a:ext>
            </a:extLst>
          </p:cNvPr>
          <p:cNvGraphicFramePr/>
          <p:nvPr>
            <p:extLst>
              <p:ext uri="{D42A27DB-BD31-4B8C-83A1-F6EECF244321}">
                <p14:modId xmlns:p14="http://schemas.microsoft.com/office/powerpoint/2010/main" val="2762323600"/>
              </p:ext>
            </p:extLst>
          </p:nvPr>
        </p:nvGraphicFramePr>
        <p:xfrm>
          <a:off x="3743324" y="2944764"/>
          <a:ext cx="5473111" cy="315123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284118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47802" y="792548"/>
            <a:ext cx="10067923" cy="5303448"/>
          </a:xfrm>
        </p:spPr>
        <p:txBody>
          <a:bodyPr anchor="t">
            <a:normAutofit lnSpcReduction="10000"/>
          </a:bodyPr>
          <a:lstStyle/>
          <a:p>
            <a:pPr marL="0" indent="0">
              <a:buNone/>
            </a:pPr>
            <a:r>
              <a:rPr lang="de-DE" i="1" dirty="0"/>
              <a:t>Behinderungsverständnis</a:t>
            </a:r>
          </a:p>
          <a:p>
            <a:pPr marL="0" indent="0">
              <a:buNone/>
            </a:pPr>
            <a:endParaRPr lang="de-DE" dirty="0"/>
          </a:p>
          <a:p>
            <a:pPr marL="0" indent="0">
              <a:lnSpc>
                <a:spcPct val="100000"/>
              </a:lnSpc>
              <a:buNone/>
            </a:pPr>
            <a:r>
              <a:rPr lang="de-DE" b="1" dirty="0"/>
              <a:t>Ergebnisse aus systematischen Review zum internationalen Forschungsstand:</a:t>
            </a:r>
            <a:endParaRPr lang="de-DE" i="1" dirty="0"/>
          </a:p>
          <a:p>
            <a:pPr>
              <a:lnSpc>
                <a:spcPct val="100000"/>
              </a:lnSpc>
            </a:pPr>
            <a:r>
              <a:rPr lang="de-DE" dirty="0"/>
              <a:t>Befürchtung starker Verhaltensabweichungen bei bestimmten Arten von Behinderung</a:t>
            </a:r>
          </a:p>
          <a:p>
            <a:pPr>
              <a:lnSpc>
                <a:spcPct val="100000"/>
              </a:lnSpc>
            </a:pPr>
            <a:r>
              <a:rPr lang="de-DE" dirty="0"/>
              <a:t>Annahme, dass Kinder mit Behinderung mehr Ressourcen in Anspruch nehmen</a:t>
            </a:r>
          </a:p>
          <a:p>
            <a:pPr marL="0" indent="0">
              <a:lnSpc>
                <a:spcPct val="100000"/>
              </a:lnSpc>
              <a:buNone/>
            </a:pPr>
            <a:endParaRPr lang="de-DE" dirty="0"/>
          </a:p>
          <a:p>
            <a:pPr marL="0" indent="0">
              <a:lnSpc>
                <a:spcPct val="100000"/>
              </a:lnSpc>
              <a:buNone/>
            </a:pPr>
            <a:r>
              <a:rPr lang="de-DE" b="1" dirty="0"/>
              <a:t>Ergebnisse landesweite Fragebogenerhebung:</a:t>
            </a:r>
          </a:p>
          <a:p>
            <a:pPr>
              <a:lnSpc>
                <a:spcPct val="100000"/>
              </a:lnSpc>
            </a:pPr>
            <a:r>
              <a:rPr lang="de-DE" dirty="0"/>
              <a:t>Das Verhalten von Kindern mit besonderem Unterstützungsbedarf beansprucht deutlich </a:t>
            </a:r>
            <a:r>
              <a:rPr lang="de-DE" b="1" dirty="0"/>
              <a:t>mehr Aufmerksamkeit </a:t>
            </a:r>
            <a:r>
              <a:rPr lang="de-DE" dirty="0"/>
              <a:t>seitens der Erzieher*innen (</a:t>
            </a:r>
            <a:r>
              <a:rPr lang="de-DE" b="1" dirty="0"/>
              <a:t>85% </a:t>
            </a:r>
            <a:r>
              <a:rPr lang="de-DE" dirty="0"/>
              <a:t>aller Einrichtungen)</a:t>
            </a:r>
          </a:p>
          <a:p>
            <a:pPr>
              <a:lnSpc>
                <a:spcPct val="100000"/>
              </a:lnSpc>
            </a:pPr>
            <a:r>
              <a:rPr lang="de-DE" dirty="0"/>
              <a:t>Eltern von Kindern mit besonderem  Unterstützungsbedarf benötigen </a:t>
            </a:r>
            <a:r>
              <a:rPr lang="de-DE" b="1" dirty="0"/>
              <a:t>mehr Unterstützung </a:t>
            </a:r>
            <a:r>
              <a:rPr lang="de-DE" dirty="0"/>
              <a:t>durch die Erzieher*innen als andere Eltern (</a:t>
            </a:r>
            <a:r>
              <a:rPr lang="de-DE" b="1" dirty="0"/>
              <a:t>66% </a:t>
            </a:r>
            <a:r>
              <a:rPr lang="de-DE" dirty="0"/>
              <a:t>aller Einrichtungen)</a:t>
            </a:r>
          </a:p>
          <a:p>
            <a:pPr>
              <a:lnSpc>
                <a:spcPct val="100000"/>
              </a:lnSpc>
            </a:pPr>
            <a:r>
              <a:rPr lang="de-DE" dirty="0"/>
              <a:t>Kinder mit besonderem Unterstützungsbedarf </a:t>
            </a:r>
            <a:r>
              <a:rPr lang="de-DE" b="1" dirty="0"/>
              <a:t>beanspruchen zu viel Zeit </a:t>
            </a:r>
            <a:r>
              <a:rPr lang="de-DE" dirty="0"/>
              <a:t>bei Erzieher*innen (</a:t>
            </a:r>
            <a:r>
              <a:rPr lang="de-DE" b="1" dirty="0"/>
              <a:t>57%</a:t>
            </a:r>
            <a:r>
              <a:rPr lang="de-DE" dirty="0"/>
              <a:t> aller Einrichtungen)</a:t>
            </a:r>
          </a:p>
          <a:p>
            <a:pPr marL="0" indent="0">
              <a:buNone/>
            </a:pPr>
            <a:endParaRPr lang="de-DE" dirty="0"/>
          </a:p>
          <a:p>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4734310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47802" y="761998"/>
            <a:ext cx="9839323" cy="5328174"/>
          </a:xfrm>
        </p:spPr>
        <p:txBody>
          <a:bodyPr anchor="t">
            <a:normAutofit fontScale="62500" lnSpcReduction="20000"/>
          </a:bodyPr>
          <a:lstStyle/>
          <a:p>
            <a:pPr marL="0" indent="0">
              <a:buNone/>
            </a:pPr>
            <a:r>
              <a:rPr lang="de-DE" sz="3600" i="1" dirty="0"/>
              <a:t>Umsetzung von Inklusion</a:t>
            </a:r>
          </a:p>
          <a:p>
            <a:pPr marL="0" indent="0">
              <a:buNone/>
            </a:pPr>
            <a:endParaRPr lang="de-DE" sz="1900" dirty="0"/>
          </a:p>
          <a:p>
            <a:pPr marL="0" indent="0">
              <a:buNone/>
            </a:pPr>
            <a:r>
              <a:rPr lang="de-DE" sz="3200" b="1" dirty="0"/>
              <a:t>Ergebnisse landesweite Fragebogenerhebung:</a:t>
            </a:r>
          </a:p>
          <a:p>
            <a:pPr lvl="0">
              <a:lnSpc>
                <a:spcPct val="120000"/>
              </a:lnSpc>
            </a:pPr>
            <a:r>
              <a:rPr lang="de-DE" sz="2900" dirty="0"/>
              <a:t>Kindern mit besonderem Unterstützungsbedarf sollte jede Möglichkeit gegeben werden, sich in einer inklusiven Kindertagesstätte entwickeln zu können (</a:t>
            </a:r>
            <a:r>
              <a:rPr lang="de-DE" sz="2900" b="1" dirty="0"/>
              <a:t>89,8%</a:t>
            </a:r>
            <a:r>
              <a:rPr lang="de-DE" sz="2900" dirty="0"/>
              <a:t> aller Einrichtungen) </a:t>
            </a:r>
          </a:p>
          <a:p>
            <a:pPr lvl="0">
              <a:lnSpc>
                <a:spcPct val="120000"/>
              </a:lnSpc>
            </a:pPr>
            <a:r>
              <a:rPr lang="de-DE" sz="2900" dirty="0"/>
              <a:t>Die meisten Kinder mit besonderem Unterstützungsbedarf sind in einer inklusiven Kindertagesstätte gut aufgehoben. (</a:t>
            </a:r>
            <a:r>
              <a:rPr lang="de-DE" sz="2900" b="1" dirty="0"/>
              <a:t>75,4% </a:t>
            </a:r>
            <a:r>
              <a:rPr lang="de-DE" sz="2900" dirty="0"/>
              <a:t>aller Einrichtungen)</a:t>
            </a:r>
          </a:p>
          <a:p>
            <a:pPr marL="0" lvl="0" indent="0">
              <a:lnSpc>
                <a:spcPct val="120000"/>
              </a:lnSpc>
              <a:buNone/>
            </a:pPr>
            <a:endParaRPr lang="de-DE" sz="2900" dirty="0"/>
          </a:p>
          <a:p>
            <a:pPr lvl="0">
              <a:lnSpc>
                <a:spcPct val="120000"/>
              </a:lnSpc>
            </a:pPr>
            <a:r>
              <a:rPr lang="de-DE" sz="2900" dirty="0"/>
              <a:t>Ein guter Ansatz inklusiver Betreuung in Kindertagesstätten ist es, wenn speziell ausgebildete Fachkräfte für die Betreuung von Kindern mit speziellen Lernbedürfnissen verantwortlich sind. (</a:t>
            </a:r>
            <a:r>
              <a:rPr lang="de-DE" sz="2900" b="1" dirty="0"/>
              <a:t>77,1% </a:t>
            </a:r>
            <a:r>
              <a:rPr lang="de-DE" sz="2900" dirty="0"/>
              <a:t>aller Einrichtungen) </a:t>
            </a:r>
          </a:p>
          <a:p>
            <a:pPr lvl="0">
              <a:lnSpc>
                <a:spcPct val="120000"/>
              </a:lnSpc>
            </a:pPr>
            <a:r>
              <a:rPr lang="de-DE" sz="2900" dirty="0"/>
              <a:t>Den speziellen Bedürfnissen von Kindern mit besonderem Unterstützungsbedarf können Erzieher*innen aus Regeleinrichtungen keinesfalls gerecht werden. (</a:t>
            </a:r>
            <a:r>
              <a:rPr lang="de-DE" sz="2900" b="1" dirty="0"/>
              <a:t>43%</a:t>
            </a:r>
            <a:r>
              <a:rPr lang="de-DE" sz="2900" dirty="0"/>
              <a:t> aller Einrichtungen) </a:t>
            </a:r>
          </a:p>
          <a:p>
            <a:pPr lvl="0">
              <a:lnSpc>
                <a:spcPct val="120000"/>
              </a:lnSpc>
            </a:pPr>
            <a:r>
              <a:rPr lang="de-DE" sz="2900" dirty="0"/>
              <a:t>Die Betreuung in einer speziellen Fördereinrichtung hat keinen negativen Effekt auf die soziale und emotionale Entwicklung von Kindern. (</a:t>
            </a:r>
            <a:r>
              <a:rPr lang="de-DE" sz="2900" b="1" dirty="0"/>
              <a:t>34,8%</a:t>
            </a:r>
            <a:r>
              <a:rPr lang="de-DE" sz="2900" dirty="0"/>
              <a:t> aller Einrichtungen)</a:t>
            </a:r>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pic>
        <p:nvPicPr>
          <p:cNvPr id="11" name="Grafik 10">
            <a:extLst>
              <a:ext uri="{FF2B5EF4-FFF2-40B4-BE49-F238E27FC236}">
                <a16:creationId xmlns:a16="http://schemas.microsoft.com/office/drawing/2014/main" id="{02ABBCEA-6663-4F4D-BFE3-8AED40FB908B}"/>
              </a:ext>
            </a:extLst>
          </p:cNvPr>
          <p:cNvPicPr/>
          <p:nvPr/>
        </p:nvPicPr>
        <p:blipFill>
          <a:blip r:embed="rId4"/>
          <a:stretch>
            <a:fillRect/>
          </a:stretch>
        </p:blipFill>
        <p:spPr>
          <a:xfrm rot="1551315">
            <a:off x="5977690" y="2908445"/>
            <a:ext cx="236620" cy="726775"/>
          </a:xfrm>
          <a:prstGeom prst="rect">
            <a:avLst/>
          </a:prstGeom>
        </p:spPr>
      </p:pic>
    </p:spTree>
    <p:extLst>
      <p:ext uri="{BB962C8B-B14F-4D97-AF65-F5344CB8AC3E}">
        <p14:creationId xmlns:p14="http://schemas.microsoft.com/office/powerpoint/2010/main" val="21960674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0516254-1D9F-4F3A-9870-3A3280BE2B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FC14672B-27A5-4CDA-ABAF-5E4CF4B41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128693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51129"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5289229" y="864108"/>
            <a:ext cx="5910677" cy="5120640"/>
          </a:xfrm>
        </p:spPr>
        <p:txBody>
          <a:bodyPr>
            <a:normAutofit/>
          </a:bodyPr>
          <a:lstStyle/>
          <a:p>
            <a:endParaRPr lang="de-DE" dirty="0"/>
          </a:p>
          <a:p>
            <a:pPr marL="0" indent="0">
              <a:buNone/>
            </a:pPr>
            <a:r>
              <a:rPr lang="de-DE"/>
              <a:t>Diskussion</a:t>
            </a:r>
          </a:p>
          <a:p>
            <a:endParaRPr lang="de-DE" dirty="0"/>
          </a:p>
        </p:txBody>
      </p:sp>
      <p:sp>
        <p:nvSpPr>
          <p:cNvPr id="16" name="Rectangle 15">
            <a:extLst>
              <a:ext uri="{FF2B5EF4-FFF2-40B4-BE49-F238E27FC236}">
                <a16:creationId xmlns:a16="http://schemas.microsoft.com/office/drawing/2014/main" id="{9A206779-5C74-4555-94BC-5845C92EC3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42729886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51500" y="1960029"/>
            <a:ext cx="10067923" cy="2937936"/>
          </a:xfrm>
        </p:spPr>
        <p:txBody>
          <a:bodyPr anchor="t">
            <a:normAutofit/>
          </a:bodyPr>
          <a:lstStyle/>
          <a:p>
            <a:pPr marL="0" indent="0">
              <a:buNone/>
            </a:pPr>
            <a:r>
              <a:rPr lang="de-DE" b="1" dirty="0"/>
              <a:t>Inklusive Haltung und Umsetzung inklusiver Leitideen:</a:t>
            </a:r>
          </a:p>
          <a:p>
            <a:pPr marL="0" indent="0">
              <a:buNone/>
            </a:pPr>
            <a:endParaRPr lang="de-DE" b="1" dirty="0"/>
          </a:p>
          <a:p>
            <a:pPr lvl="0"/>
            <a:r>
              <a:rPr lang="de-DE" dirty="0"/>
              <a:t>Was verstehen Sie unter Inklusion?</a:t>
            </a:r>
          </a:p>
          <a:p>
            <a:pPr lvl="0"/>
            <a:r>
              <a:rPr lang="de-DE" dirty="0"/>
              <a:t>Was zeichnet eine inklusive Haltung aus? Was sind inklusive Grundorientierungen?</a:t>
            </a:r>
          </a:p>
          <a:p>
            <a:pPr lvl="0"/>
            <a:r>
              <a:rPr lang="de-DE" dirty="0"/>
              <a:t>Wie kann eine inklusive Haltung entwickelt werden?</a:t>
            </a:r>
          </a:p>
          <a:p>
            <a:pPr lvl="0"/>
            <a:r>
              <a:rPr lang="de-DE" dirty="0"/>
              <a:t>Wie können inklusive Leitideen umgesetzt werden? Welche Herausforderungen ergeben sich?</a:t>
            </a:r>
          </a:p>
          <a:p>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39269357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72931" y="2024322"/>
            <a:ext cx="10025061" cy="2809349"/>
          </a:xfrm>
        </p:spPr>
        <p:txBody>
          <a:bodyPr anchor="t">
            <a:normAutofit/>
          </a:bodyPr>
          <a:lstStyle/>
          <a:p>
            <a:pPr marL="0" indent="0">
              <a:buNone/>
            </a:pPr>
            <a:r>
              <a:rPr lang="de-DE" b="1" dirty="0"/>
              <a:t>Teamarbeit:</a:t>
            </a:r>
          </a:p>
          <a:p>
            <a:pPr marL="0" indent="0">
              <a:lnSpc>
                <a:spcPct val="100000"/>
              </a:lnSpc>
              <a:buNone/>
            </a:pPr>
            <a:endParaRPr lang="de-DE" b="1" dirty="0"/>
          </a:p>
          <a:p>
            <a:pPr lvl="0">
              <a:lnSpc>
                <a:spcPct val="100000"/>
              </a:lnSpc>
            </a:pPr>
            <a:r>
              <a:rPr lang="de-DE" dirty="0"/>
              <a:t>Welche Fähigkeiten und Kompetenzen braucht es in einem Team, um an der Entwicklung einer gemeinsamen inklusiven Haltung zu arbeiten?</a:t>
            </a:r>
          </a:p>
          <a:p>
            <a:pPr lvl="0">
              <a:lnSpc>
                <a:spcPct val="100000"/>
              </a:lnSpc>
            </a:pPr>
            <a:r>
              <a:rPr lang="de-DE" dirty="0"/>
              <a:t>Wie kann ein gemeinsames Begriffsverständnis im Team erarbeitet werden?</a:t>
            </a:r>
          </a:p>
          <a:p>
            <a:pPr lvl="0">
              <a:lnSpc>
                <a:spcPct val="100000"/>
              </a:lnSpc>
            </a:pPr>
            <a:r>
              <a:rPr lang="de-DE" dirty="0"/>
              <a:t>Welche Methoden und Instrumente können die Entwicklung einer inklusiven Haltung im Team unterstützen?</a:t>
            </a:r>
          </a:p>
          <a:p>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4680327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517786" y="2052897"/>
            <a:ext cx="10053636" cy="2752199"/>
          </a:xfrm>
        </p:spPr>
        <p:txBody>
          <a:bodyPr anchor="t">
            <a:normAutofit/>
          </a:bodyPr>
          <a:lstStyle/>
          <a:p>
            <a:pPr marL="0" indent="0">
              <a:buNone/>
            </a:pPr>
            <a:r>
              <a:rPr lang="de-DE" b="1" dirty="0"/>
              <a:t>Fachkraft:</a:t>
            </a:r>
          </a:p>
          <a:p>
            <a:pPr marL="0" indent="0">
              <a:buNone/>
            </a:pPr>
            <a:endParaRPr lang="de-DE" b="1" dirty="0"/>
          </a:p>
          <a:p>
            <a:pPr lvl="0">
              <a:lnSpc>
                <a:spcPct val="100000"/>
              </a:lnSpc>
            </a:pPr>
            <a:r>
              <a:rPr lang="de-DE" dirty="0"/>
              <a:t>Was muss eine Fachkraft mitbringen, um inklusiv Arbeiten zu können? Welche Fähigkeiten und Kompetenzen sind notwendig, um eine inklusive Haltung zu entwickeln?</a:t>
            </a:r>
          </a:p>
          <a:p>
            <a:pPr lvl="0">
              <a:lnSpc>
                <a:spcPct val="100000"/>
              </a:lnSpc>
            </a:pPr>
            <a:r>
              <a:rPr lang="de-DE" dirty="0"/>
              <a:t>Wie kann die Entwicklung einer inklusiven Haltung bei einzelnen Fachkräften angeregt und unterstützt werden? Welche gelingenden Bedingungen benötigt es dafür? Was können mögliche Schwierigkeiten sein?</a:t>
            </a:r>
          </a:p>
          <a:p>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7309250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47801" y="1405464"/>
            <a:ext cx="10010773" cy="2352149"/>
          </a:xfrm>
        </p:spPr>
        <p:txBody>
          <a:bodyPr anchor="t">
            <a:normAutofit/>
          </a:bodyPr>
          <a:lstStyle/>
          <a:p>
            <a:pPr marL="0" indent="0">
              <a:buNone/>
            </a:pPr>
            <a:r>
              <a:rPr lang="de-DE" b="1" dirty="0"/>
              <a:t>Eigene Erfahrungen:</a:t>
            </a:r>
          </a:p>
          <a:p>
            <a:pPr lvl="0">
              <a:lnSpc>
                <a:spcPct val="100000"/>
              </a:lnSpc>
            </a:pPr>
            <a:endParaRPr lang="de-DE" dirty="0"/>
          </a:p>
          <a:p>
            <a:pPr lvl="0">
              <a:lnSpc>
                <a:spcPct val="100000"/>
              </a:lnSpc>
            </a:pPr>
            <a:r>
              <a:rPr lang="de-DE" dirty="0"/>
              <a:t>Welche Erfahrungen haben Sie hinsichtlich einer inklusiven pädagogischen Orientierung gemacht?</a:t>
            </a:r>
          </a:p>
          <a:p>
            <a:pPr lvl="0">
              <a:lnSpc>
                <a:spcPct val="100000"/>
              </a:lnSpc>
            </a:pPr>
            <a:r>
              <a:rPr lang="de-DE" dirty="0"/>
              <a:t>Warum ist eine bestimmte Haltung für Inklusion förderlich/schwierig?</a:t>
            </a:r>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19237848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pic>
        <p:nvPicPr>
          <p:cNvPr id="11" name="Grafik 10">
            <a:extLst>
              <a:ext uri="{FF2B5EF4-FFF2-40B4-BE49-F238E27FC236}">
                <a16:creationId xmlns:a16="http://schemas.microsoft.com/office/drawing/2014/main" id="{829F3B0F-6133-5947-A912-BB0E0EF6215C}"/>
              </a:ext>
            </a:extLst>
          </p:cNvPr>
          <p:cNvPicPr>
            <a:picLocks noChangeAspect="1"/>
          </p:cNvPicPr>
          <p:nvPr/>
        </p:nvPicPr>
        <p:blipFill>
          <a:blip r:embed="rId4"/>
          <a:stretch>
            <a:fillRect/>
          </a:stretch>
        </p:blipFill>
        <p:spPr>
          <a:xfrm>
            <a:off x="1371018" y="525787"/>
            <a:ext cx="10152002" cy="6075038"/>
          </a:xfrm>
          <a:prstGeom prst="rect">
            <a:avLst/>
          </a:prstGeom>
        </p:spPr>
      </p:pic>
    </p:spTree>
    <p:extLst>
      <p:ext uri="{BB962C8B-B14F-4D97-AF65-F5344CB8AC3E}">
        <p14:creationId xmlns:p14="http://schemas.microsoft.com/office/powerpoint/2010/main" val="4110788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3">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5">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94362" y="1610857"/>
            <a:ext cx="9982198" cy="3636279"/>
          </a:xfrm>
        </p:spPr>
        <p:txBody>
          <a:bodyPr anchor="t">
            <a:normAutofit lnSpcReduction="10000"/>
          </a:bodyPr>
          <a:lstStyle/>
          <a:p>
            <a:pPr marL="0" indent="0">
              <a:lnSpc>
                <a:spcPct val="100000"/>
              </a:lnSpc>
              <a:buNone/>
            </a:pPr>
            <a:r>
              <a:rPr lang="de-DE" i="1" dirty="0"/>
              <a:t>Behinderung als individuelle Kategorie</a:t>
            </a:r>
          </a:p>
          <a:p>
            <a:pPr marL="0" indent="0">
              <a:lnSpc>
                <a:spcPct val="100000"/>
              </a:lnSpc>
              <a:buNone/>
            </a:pPr>
            <a:endParaRPr lang="de-DE" i="1" dirty="0"/>
          </a:p>
          <a:p>
            <a:pPr>
              <a:lnSpc>
                <a:spcPct val="100000"/>
              </a:lnSpc>
            </a:pPr>
            <a:r>
              <a:rPr lang="de-DE" dirty="0"/>
              <a:t>bis in die 70er Jahre vorherrschende Sichtweise auf Behinderung – medizinisches Modell</a:t>
            </a:r>
          </a:p>
          <a:p>
            <a:pPr>
              <a:lnSpc>
                <a:spcPct val="100000"/>
              </a:lnSpc>
            </a:pPr>
            <a:endParaRPr lang="de-DE" dirty="0"/>
          </a:p>
          <a:p>
            <a:pPr>
              <a:lnSpc>
                <a:spcPct val="100000"/>
              </a:lnSpc>
            </a:pPr>
            <a:r>
              <a:rPr lang="de-DE" dirty="0"/>
              <a:t>Ursache für Behinderung = Funktionsstörung, Behinderung ist Folge dieser Störung und am Individuum zu behandeln (auch klassisch sonderpädagogische Sichtweise) </a:t>
            </a:r>
            <a:r>
              <a:rPr lang="de-DE" b="1" dirty="0"/>
              <a:t>(behindert sein)</a:t>
            </a:r>
          </a:p>
          <a:p>
            <a:pPr>
              <a:lnSpc>
                <a:spcPct val="100000"/>
              </a:lnSpc>
            </a:pPr>
            <a:endParaRPr lang="de-DE" dirty="0"/>
          </a:p>
          <a:p>
            <a:pPr>
              <a:lnSpc>
                <a:spcPct val="100000"/>
              </a:lnSpc>
            </a:pPr>
            <a:r>
              <a:rPr lang="de-DE" dirty="0"/>
              <a:t>hält sich hartnäckig in der Sonderpädagogik bei der Normmensch angestrebtes Ziel der erzieherischen Maßnahme ist.</a:t>
            </a:r>
          </a:p>
          <a:p>
            <a:pPr>
              <a:lnSpc>
                <a:spcPct val="100000"/>
              </a:lnSpc>
            </a:pPr>
            <a:endParaRPr lang="de-DE" dirty="0"/>
          </a:p>
          <a:p>
            <a:endParaRPr lang="de-DE" dirty="0"/>
          </a:p>
        </p:txBody>
      </p:sp>
      <p:sp>
        <p:nvSpPr>
          <p:cNvPr id="15" name="Rectangle 17">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
        <p:nvSpPr>
          <p:cNvPr id="9" name="Textfeld 8">
            <a:extLst>
              <a:ext uri="{FF2B5EF4-FFF2-40B4-BE49-F238E27FC236}">
                <a16:creationId xmlns:a16="http://schemas.microsoft.com/office/drawing/2014/main" id="{C04A3617-A6CA-E84A-8415-3DE8A1A9716A}"/>
              </a:ext>
            </a:extLst>
          </p:cNvPr>
          <p:cNvSpPr txBox="1"/>
          <p:nvPr/>
        </p:nvSpPr>
        <p:spPr>
          <a:xfrm>
            <a:off x="4640239" y="395785"/>
            <a:ext cx="184731" cy="369332"/>
          </a:xfrm>
          <a:prstGeom prst="rect">
            <a:avLst/>
          </a:prstGeom>
          <a:noFill/>
        </p:spPr>
        <p:txBody>
          <a:bodyPr wrap="none" rtlCol="0">
            <a:spAutoFit/>
          </a:bodyPr>
          <a:lstStyle/>
          <a:p>
            <a:endParaRPr lang="de-DE" dirty="0"/>
          </a:p>
        </p:txBody>
      </p:sp>
    </p:spTree>
    <p:extLst>
      <p:ext uri="{BB962C8B-B14F-4D97-AF65-F5344CB8AC3E}">
        <p14:creationId xmlns:p14="http://schemas.microsoft.com/office/powerpoint/2010/main" val="6937425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pic>
        <p:nvPicPr>
          <p:cNvPr id="7" name="Grafik 6" descr="Ein Bild, das Screenshot enthält.&#10;&#10;Automatisch generierte Beschreibung">
            <a:extLst>
              <a:ext uri="{FF2B5EF4-FFF2-40B4-BE49-F238E27FC236}">
                <a16:creationId xmlns:a16="http://schemas.microsoft.com/office/drawing/2014/main" id="{E87775AF-8C38-104C-A488-9BBEE74FBF7C}"/>
              </a:ext>
            </a:extLst>
          </p:cNvPr>
          <p:cNvPicPr>
            <a:picLocks noChangeAspect="1"/>
          </p:cNvPicPr>
          <p:nvPr/>
        </p:nvPicPr>
        <p:blipFill>
          <a:blip r:embed="rId4"/>
          <a:stretch>
            <a:fillRect/>
          </a:stretch>
        </p:blipFill>
        <p:spPr>
          <a:xfrm>
            <a:off x="1341779" y="761998"/>
            <a:ext cx="10287364" cy="5683767"/>
          </a:xfrm>
          <a:prstGeom prst="rect">
            <a:avLst/>
          </a:prstGeom>
        </p:spPr>
      </p:pic>
    </p:spTree>
    <p:extLst>
      <p:ext uri="{BB962C8B-B14F-4D97-AF65-F5344CB8AC3E}">
        <p14:creationId xmlns:p14="http://schemas.microsoft.com/office/powerpoint/2010/main" val="40577674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pic>
        <p:nvPicPr>
          <p:cNvPr id="8" name="Grafik 7" descr="Ein Bild, das Screenshot enthält.&#10;&#10;Automatisch generierte Beschreibung">
            <a:extLst>
              <a:ext uri="{FF2B5EF4-FFF2-40B4-BE49-F238E27FC236}">
                <a16:creationId xmlns:a16="http://schemas.microsoft.com/office/drawing/2014/main" id="{E860679A-92CB-9742-A4CD-FF56859D1FBB}"/>
              </a:ext>
            </a:extLst>
          </p:cNvPr>
          <p:cNvPicPr>
            <a:picLocks noChangeAspect="1"/>
          </p:cNvPicPr>
          <p:nvPr/>
        </p:nvPicPr>
        <p:blipFill>
          <a:blip r:embed="rId4"/>
          <a:stretch>
            <a:fillRect/>
          </a:stretch>
        </p:blipFill>
        <p:spPr>
          <a:xfrm>
            <a:off x="1763962" y="761998"/>
            <a:ext cx="9270966" cy="5562578"/>
          </a:xfrm>
          <a:prstGeom prst="rect">
            <a:avLst/>
          </a:prstGeom>
        </p:spPr>
      </p:pic>
    </p:spTree>
    <p:extLst>
      <p:ext uri="{BB962C8B-B14F-4D97-AF65-F5344CB8AC3E}">
        <p14:creationId xmlns:p14="http://schemas.microsoft.com/office/powerpoint/2010/main" val="3175256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pic>
        <p:nvPicPr>
          <p:cNvPr id="7" name="Grafik 6" descr="Ein Bild, das Screenshot enthält.&#10;&#10;Automatisch generierte Beschreibung">
            <a:extLst>
              <a:ext uri="{FF2B5EF4-FFF2-40B4-BE49-F238E27FC236}">
                <a16:creationId xmlns:a16="http://schemas.microsoft.com/office/drawing/2014/main" id="{F7E96B2F-2022-BD49-9810-D6D3F0069633}"/>
              </a:ext>
            </a:extLst>
          </p:cNvPr>
          <p:cNvPicPr>
            <a:picLocks noChangeAspect="1"/>
          </p:cNvPicPr>
          <p:nvPr/>
        </p:nvPicPr>
        <p:blipFill>
          <a:blip r:embed="rId4"/>
          <a:stretch>
            <a:fillRect/>
          </a:stretch>
        </p:blipFill>
        <p:spPr>
          <a:xfrm>
            <a:off x="3410412" y="109737"/>
            <a:ext cx="5690725" cy="6700059"/>
          </a:xfrm>
          <a:prstGeom prst="rect">
            <a:avLst/>
          </a:prstGeom>
        </p:spPr>
      </p:pic>
    </p:spTree>
    <p:extLst>
      <p:ext uri="{BB962C8B-B14F-4D97-AF65-F5344CB8AC3E}">
        <p14:creationId xmlns:p14="http://schemas.microsoft.com/office/powerpoint/2010/main" val="37356038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pic>
        <p:nvPicPr>
          <p:cNvPr id="7" name="Grafik 6" descr="Ein Bild, das Screenshot enthält.&#10;&#10;Automatisch generierte Beschreibung">
            <a:extLst>
              <a:ext uri="{FF2B5EF4-FFF2-40B4-BE49-F238E27FC236}">
                <a16:creationId xmlns:a16="http://schemas.microsoft.com/office/drawing/2014/main" id="{F3173455-4E2C-7544-B2E6-D22C5731ABF9}"/>
              </a:ext>
            </a:extLst>
          </p:cNvPr>
          <p:cNvPicPr>
            <a:picLocks noChangeAspect="1"/>
          </p:cNvPicPr>
          <p:nvPr/>
        </p:nvPicPr>
        <p:blipFill>
          <a:blip r:embed="rId4"/>
          <a:stretch>
            <a:fillRect/>
          </a:stretch>
        </p:blipFill>
        <p:spPr>
          <a:xfrm>
            <a:off x="3634193" y="341405"/>
            <a:ext cx="5552670" cy="6434292"/>
          </a:xfrm>
          <a:prstGeom prst="rect">
            <a:avLst/>
          </a:prstGeom>
        </p:spPr>
      </p:pic>
    </p:spTree>
    <p:extLst>
      <p:ext uri="{BB962C8B-B14F-4D97-AF65-F5344CB8AC3E}">
        <p14:creationId xmlns:p14="http://schemas.microsoft.com/office/powerpoint/2010/main" val="3141645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0516254-1D9F-4F3A-9870-3A3280BE2B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FC14672B-27A5-4CDA-ABAF-5E4CF4B41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128693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51129"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5289229" y="864108"/>
            <a:ext cx="5910677" cy="5120640"/>
          </a:xfrm>
        </p:spPr>
        <p:txBody>
          <a:bodyPr>
            <a:normAutofit/>
          </a:bodyPr>
          <a:lstStyle/>
          <a:p>
            <a:endParaRPr lang="de-DE" dirty="0"/>
          </a:p>
          <a:p>
            <a:pPr marL="0" indent="0">
              <a:buNone/>
            </a:pPr>
            <a:r>
              <a:rPr lang="de-DE"/>
              <a:t>Ergebnisse Expert*</a:t>
            </a:r>
            <a:r>
              <a:rPr lang="de-DE" err="1"/>
              <a:t>innenforum</a:t>
            </a:r>
            <a:endParaRPr lang="de-DE"/>
          </a:p>
          <a:p>
            <a:endParaRPr lang="de-DE" dirty="0"/>
          </a:p>
        </p:txBody>
      </p:sp>
      <p:sp>
        <p:nvSpPr>
          <p:cNvPr id="16" name="Rectangle 15">
            <a:extLst>
              <a:ext uri="{FF2B5EF4-FFF2-40B4-BE49-F238E27FC236}">
                <a16:creationId xmlns:a16="http://schemas.microsoft.com/office/drawing/2014/main" id="{9A206779-5C74-4555-94BC-5845C92EC3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3152814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58643" y="861978"/>
            <a:ext cx="10053636" cy="1237724"/>
          </a:xfrm>
        </p:spPr>
        <p:txBody>
          <a:bodyPr numCol="1" anchor="t">
            <a:normAutofit/>
          </a:bodyPr>
          <a:lstStyle/>
          <a:p>
            <a:pPr marL="0" indent="0">
              <a:buNone/>
            </a:pPr>
            <a:r>
              <a:rPr lang="de-DE" i="1" dirty="0"/>
              <a:t>Ergebnisse aus dem Experten*</a:t>
            </a:r>
            <a:r>
              <a:rPr lang="de-DE" i="1" dirty="0" err="1"/>
              <a:t>innenforum</a:t>
            </a:r>
            <a:endParaRPr lang="de-DE" i="1" dirty="0"/>
          </a:p>
          <a:p>
            <a:pPr marL="0" indent="0">
              <a:buNone/>
            </a:pPr>
            <a:endParaRPr lang="de-DE" dirty="0"/>
          </a:p>
          <a:p>
            <a:pPr marL="0" indent="0">
              <a:buNone/>
            </a:pPr>
            <a:r>
              <a:rPr lang="de-DE" b="1" dirty="0"/>
              <a:t>Was zeichnet eine inklusive Haltung aus?</a:t>
            </a:r>
          </a:p>
        </p:txBody>
      </p:sp>
      <p:sp>
        <p:nvSpPr>
          <p:cNvPr id="16" name="Rectangle 15">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
        <p:nvSpPr>
          <p:cNvPr id="7" name="Inhaltsplatzhalter 2">
            <a:extLst>
              <a:ext uri="{FF2B5EF4-FFF2-40B4-BE49-F238E27FC236}">
                <a16:creationId xmlns:a16="http://schemas.microsoft.com/office/drawing/2014/main" id="{4519242E-6CD0-45AB-9311-E8D20F2D4194}"/>
              </a:ext>
            </a:extLst>
          </p:cNvPr>
          <p:cNvSpPr txBox="1">
            <a:spLocks/>
          </p:cNvSpPr>
          <p:nvPr/>
        </p:nvSpPr>
        <p:spPr>
          <a:xfrm>
            <a:off x="1458643" y="2278869"/>
            <a:ext cx="10053636" cy="3307544"/>
          </a:xfrm>
          <a:prstGeom prst="rect">
            <a:avLst/>
          </a:prstGeom>
        </p:spPr>
        <p:txBody>
          <a:bodyPr vert="horz" lIns="91440" tIns="45720" rIns="91440" bIns="45720" numCol="2" rtlCol="0" anchor="ctr">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lvl="0"/>
            <a:r>
              <a:rPr lang="de-DE" dirty="0"/>
              <a:t>Ressourcenorientierung </a:t>
            </a:r>
          </a:p>
          <a:p>
            <a:pPr lvl="0"/>
            <a:r>
              <a:rPr lang="de-DE" dirty="0"/>
              <a:t>Wertschätzung – nicht nur der Kinder, sondern aller Akteure untereinander </a:t>
            </a:r>
          </a:p>
          <a:p>
            <a:pPr lvl="0"/>
            <a:r>
              <a:rPr lang="de-DE" dirty="0"/>
              <a:t>Kultur der Fehlerfreundlichkeit </a:t>
            </a:r>
          </a:p>
          <a:p>
            <a:pPr lvl="0"/>
            <a:r>
              <a:rPr lang="de-DE" dirty="0"/>
              <a:t>Reflexions- und Analysefähigkeit </a:t>
            </a:r>
          </a:p>
          <a:p>
            <a:pPr lvl="0"/>
            <a:r>
              <a:rPr lang="de-DE" dirty="0"/>
              <a:t>Fähigkeit zum Perspektivwechsel </a:t>
            </a:r>
          </a:p>
          <a:p>
            <a:pPr lvl="0"/>
            <a:r>
              <a:rPr lang="de-DE" dirty="0"/>
              <a:t>gute Ausbildung – auch Wissen gehört zu Haltung </a:t>
            </a:r>
          </a:p>
          <a:p>
            <a:pPr lvl="0"/>
            <a:r>
              <a:rPr lang="de-DE" dirty="0"/>
              <a:t>Verstehen und reflektieren von Zuschreibungsprozessen, isolierenden Bedingungen und Barrieren </a:t>
            </a:r>
          </a:p>
          <a:p>
            <a:pPr lvl="0"/>
            <a:r>
              <a:rPr lang="de-DE" dirty="0"/>
              <a:t>Selbstreflexion </a:t>
            </a:r>
          </a:p>
          <a:p>
            <a:pPr lvl="0"/>
            <a:r>
              <a:rPr lang="de-DE" dirty="0"/>
              <a:t>Erkennen eigener Grenzen &amp; Zuständigkeit</a:t>
            </a:r>
          </a:p>
          <a:p>
            <a:pPr lvl="0"/>
            <a:r>
              <a:rPr lang="de-DE" dirty="0"/>
              <a:t>Kenntnisse zu den Zuständigkeiten und Herangehensweisen der Nachbardisziplinen</a:t>
            </a:r>
          </a:p>
        </p:txBody>
      </p:sp>
    </p:spTree>
    <p:extLst>
      <p:ext uri="{BB962C8B-B14F-4D97-AF65-F5344CB8AC3E}">
        <p14:creationId xmlns:p14="http://schemas.microsoft.com/office/powerpoint/2010/main" val="39155762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398723" y="1083731"/>
            <a:ext cx="10082211" cy="4690532"/>
          </a:xfrm>
        </p:spPr>
        <p:txBody>
          <a:bodyPr anchor="t">
            <a:normAutofit/>
          </a:bodyPr>
          <a:lstStyle/>
          <a:p>
            <a:pPr marL="0" indent="0">
              <a:buNone/>
            </a:pPr>
            <a:r>
              <a:rPr lang="de-DE" i="1" dirty="0"/>
              <a:t>Ergebnisse aus dem Experten*</a:t>
            </a:r>
            <a:r>
              <a:rPr lang="de-DE" i="1" dirty="0" err="1"/>
              <a:t>innenforum</a:t>
            </a:r>
            <a:endParaRPr lang="de-DE" i="1" dirty="0"/>
          </a:p>
          <a:p>
            <a:pPr marL="0" indent="0">
              <a:buNone/>
            </a:pPr>
            <a:endParaRPr lang="de-DE" dirty="0"/>
          </a:p>
          <a:p>
            <a:pPr marL="0" lvl="0" indent="0">
              <a:lnSpc>
                <a:spcPct val="100000"/>
              </a:lnSpc>
              <a:buNone/>
            </a:pPr>
            <a:r>
              <a:rPr lang="de-DE" b="1" dirty="0"/>
              <a:t>Handlungsempfehlungen: Wie kann eine inklusive Haltung entwickelt werden?</a:t>
            </a:r>
            <a:endParaRPr lang="de-DE" dirty="0"/>
          </a:p>
          <a:p>
            <a:pPr lvl="0">
              <a:lnSpc>
                <a:spcPct val="100000"/>
              </a:lnSpc>
            </a:pPr>
            <a:r>
              <a:rPr lang="de-DE" i="1" dirty="0"/>
              <a:t>Verzahnung von Theorie und Praxis: </a:t>
            </a:r>
            <a:r>
              <a:rPr lang="de-DE" dirty="0"/>
              <a:t>möglichst früher Praxisbezug, Praktika in unterschiedlichen Einrichtungen, enge Verzahnung von Theorie und Praxis in der Ausbildung (Fallbesprechungen)</a:t>
            </a:r>
          </a:p>
          <a:p>
            <a:pPr lvl="0">
              <a:lnSpc>
                <a:spcPct val="100000"/>
              </a:lnSpc>
            </a:pPr>
            <a:r>
              <a:rPr lang="de-DE" i="1" dirty="0"/>
              <a:t>Reflexionsfähigkeit/Sensibilisierung: </a:t>
            </a:r>
            <a:r>
              <a:rPr lang="de-DE" dirty="0"/>
              <a:t>Arbeit mit konstruierten Fallbeispielen, die verschiedene Heterogenitätsdimensionen ansprechen, Sensibilisierung für Vielfalt, für eigene Vorurteile, Zuschreibungen oder Kategorisierungen </a:t>
            </a:r>
          </a:p>
          <a:p>
            <a:pPr lvl="0">
              <a:lnSpc>
                <a:spcPct val="100000"/>
              </a:lnSpc>
            </a:pPr>
            <a:r>
              <a:rPr lang="de-DE" i="1" dirty="0"/>
              <a:t>Inklusionsverständnis: </a:t>
            </a:r>
            <a:r>
              <a:rPr lang="de-DE" dirty="0"/>
              <a:t>Einbezug verschiedener Heterogenitätsdimensionen, Sensibilisierung für großes Ausgrenzungspotential was durch abweichendes Verhalten entsteht und für Prozesse der Ausgrenzung und Zuschreibung </a:t>
            </a:r>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5333602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58643" y="957259"/>
            <a:ext cx="10053636" cy="4943475"/>
          </a:xfrm>
        </p:spPr>
        <p:txBody>
          <a:bodyPr anchor="t">
            <a:normAutofit/>
          </a:bodyPr>
          <a:lstStyle/>
          <a:p>
            <a:pPr marL="0" indent="0">
              <a:lnSpc>
                <a:spcPct val="100000"/>
              </a:lnSpc>
              <a:buNone/>
            </a:pPr>
            <a:r>
              <a:rPr lang="de-DE" i="1" dirty="0"/>
              <a:t>Ergebnisse aus dem Experten*</a:t>
            </a:r>
            <a:r>
              <a:rPr lang="de-DE" i="1" dirty="0" err="1"/>
              <a:t>innenforum</a:t>
            </a:r>
            <a:endParaRPr lang="de-DE" i="1" dirty="0"/>
          </a:p>
          <a:p>
            <a:pPr marL="0" indent="0">
              <a:lnSpc>
                <a:spcPct val="100000"/>
              </a:lnSpc>
              <a:buNone/>
            </a:pPr>
            <a:endParaRPr lang="de-DE" dirty="0"/>
          </a:p>
          <a:p>
            <a:pPr marL="0" lvl="0" indent="0">
              <a:lnSpc>
                <a:spcPct val="100000"/>
              </a:lnSpc>
              <a:buNone/>
            </a:pPr>
            <a:r>
              <a:rPr lang="de-DE" b="1" dirty="0"/>
              <a:t>Handlungsempfehlungen: Wie kann eine inklusive Haltung entwickelt werden?</a:t>
            </a:r>
            <a:endParaRPr lang="de-DE" dirty="0"/>
          </a:p>
          <a:p>
            <a:pPr lvl="0">
              <a:lnSpc>
                <a:spcPct val="100000"/>
              </a:lnSpc>
            </a:pPr>
            <a:r>
              <a:rPr lang="de-DE" i="1" dirty="0"/>
              <a:t>Selbsterfahrung/inklusive Werte leben</a:t>
            </a:r>
            <a:r>
              <a:rPr lang="de-DE" dirty="0"/>
              <a:t>: Vielfalt in der Personalstruktur, Wertschätzung und Anerkennung, Räume um Befürchtungen und Ängste zu äußern, Praxisfälle gemeinsam in der Gruppe analysieren und reflektieren, Gespräche über eigene Ausgrenzungserfahrungen, Einblicke in Innenperspektiven durch Begegnungen mit verschiedenen Menschen, Selbsterfahrung durch Rollenspiele</a:t>
            </a:r>
          </a:p>
          <a:p>
            <a:pPr lvl="0">
              <a:lnSpc>
                <a:spcPct val="100000"/>
              </a:lnSpc>
            </a:pPr>
            <a:r>
              <a:rPr lang="de-DE" i="1" dirty="0"/>
              <a:t>Didaktische und methodische Vielfalt: </a:t>
            </a:r>
            <a:r>
              <a:rPr lang="de-DE" dirty="0"/>
              <a:t>Erwerb eines vielfältigen Methodenrepertoires und Kennenlernen verschiedener Kommunikationsformen (bspw. Gebärdensprache, leichte Sprache)</a:t>
            </a:r>
          </a:p>
          <a:p>
            <a:pPr>
              <a:lnSpc>
                <a:spcPct val="100000"/>
              </a:lnSpc>
            </a:pPr>
            <a:r>
              <a:rPr lang="de-DE" i="1" dirty="0"/>
              <a:t>Einsatz von Bildungsbegleiter*innen:</a:t>
            </a:r>
            <a:r>
              <a:rPr lang="de-DE" dirty="0"/>
              <a:t> Institutionen können Bildungsbegleiter*innen der Hochschule Magdeburg/Stendal buchen als Expert*innen in eigener Sache</a:t>
            </a:r>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40877617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0516254-1D9F-4F3A-9870-3A3280BE2B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FC14672B-27A5-4CDA-ABAF-5E4CF4B41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128693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51129"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5289229" y="864108"/>
            <a:ext cx="5910677" cy="5120640"/>
          </a:xfrm>
        </p:spPr>
        <p:txBody>
          <a:bodyPr>
            <a:normAutofit/>
          </a:bodyPr>
          <a:lstStyle/>
          <a:p>
            <a:endParaRPr lang="de-DE" dirty="0"/>
          </a:p>
          <a:p>
            <a:pPr marL="0" indent="0">
              <a:buNone/>
            </a:pPr>
            <a:r>
              <a:rPr lang="de-DE"/>
              <a:t>Zitate Expert*</a:t>
            </a:r>
            <a:r>
              <a:rPr lang="de-DE" err="1"/>
              <a:t>inneninterviews</a:t>
            </a:r>
            <a:endParaRPr lang="de-DE"/>
          </a:p>
          <a:p>
            <a:endParaRPr lang="de-DE" dirty="0"/>
          </a:p>
        </p:txBody>
      </p:sp>
      <p:sp>
        <p:nvSpPr>
          <p:cNvPr id="16" name="Rectangle 15">
            <a:extLst>
              <a:ext uri="{FF2B5EF4-FFF2-40B4-BE49-F238E27FC236}">
                <a16:creationId xmlns:a16="http://schemas.microsoft.com/office/drawing/2014/main" id="{9A206779-5C74-4555-94BC-5845C92EC3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enthält.&#10;&#10;Automatisch generierte Beschreibung">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descr="Ein Bild, das Uhr enthält.&#10;&#10;Automatisch generierte Beschreibung">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32142792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44356" y="1295660"/>
            <a:ext cx="10082211" cy="4266674"/>
          </a:xfrm>
        </p:spPr>
        <p:txBody>
          <a:bodyPr anchor="t">
            <a:normAutofit lnSpcReduction="10000"/>
          </a:bodyPr>
          <a:lstStyle/>
          <a:p>
            <a:pPr marL="0" indent="0">
              <a:lnSpc>
                <a:spcPct val="100000"/>
              </a:lnSpc>
              <a:buNone/>
            </a:pPr>
            <a:r>
              <a:rPr lang="de-DE" i="1" dirty="0"/>
              <a:t>Zitate Experten*</a:t>
            </a:r>
            <a:r>
              <a:rPr lang="de-DE" i="1" dirty="0" err="1"/>
              <a:t>inneninterviews</a:t>
            </a:r>
            <a:endParaRPr lang="de-DE" i="1" dirty="0"/>
          </a:p>
          <a:p>
            <a:pPr marL="0" indent="0">
              <a:lnSpc>
                <a:spcPct val="100000"/>
              </a:lnSpc>
              <a:buNone/>
            </a:pPr>
            <a:endParaRPr lang="de-DE" dirty="0"/>
          </a:p>
          <a:p>
            <a:pPr marL="0" lvl="0" indent="0">
              <a:lnSpc>
                <a:spcPct val="100000"/>
              </a:lnSpc>
              <a:buNone/>
            </a:pPr>
            <a:r>
              <a:rPr lang="de-DE" b="1" dirty="0"/>
              <a:t>Grundlagen einer inklusiven Haltung:</a:t>
            </a:r>
          </a:p>
          <a:p>
            <a:pPr marL="0" indent="0">
              <a:lnSpc>
                <a:spcPct val="100000"/>
              </a:lnSpc>
              <a:buNone/>
            </a:pPr>
            <a:r>
              <a:rPr lang="de-DE" dirty="0"/>
              <a:t> Motivation</a:t>
            </a:r>
          </a:p>
          <a:p>
            <a:pPr>
              <a:lnSpc>
                <a:spcPct val="100000"/>
              </a:lnSpc>
            </a:pPr>
            <a:r>
              <a:rPr lang="de-DE" i="1" dirty="0"/>
              <a:t> [1] „Das hängt auch wieder von der Einstellung der Kita ab oder von den Kitakollegen und ob sie ein Kind annehmen wollen und Hilfe holen wollen […].“</a:t>
            </a:r>
            <a:endParaRPr lang="de-DE" dirty="0"/>
          </a:p>
          <a:p>
            <a:pPr marL="0" indent="0">
              <a:lnSpc>
                <a:spcPct val="100000"/>
              </a:lnSpc>
              <a:buNone/>
            </a:pPr>
            <a:endParaRPr lang="de-DE" dirty="0"/>
          </a:p>
          <a:p>
            <a:pPr>
              <a:lnSpc>
                <a:spcPct val="100000"/>
              </a:lnSpc>
            </a:pPr>
            <a:r>
              <a:rPr lang="de-DE" i="1" dirty="0"/>
              <a:t>[2]  „Ansonsten würde ich jetzt nicht sagen, dass es etwas Besonderes braucht. Da kann auch jede Kita alles, wenn sie baulich auch einigermaßen rollstuhlgerecht ist. Da kann man eigentlich jedes Kind auch gut betreuen und gut fördern. Ich denke es ist wirklich die Grundeinstellung, die das A und O ist.“</a:t>
            </a:r>
            <a:endParaRPr lang="de-DE" b="1" dirty="0"/>
          </a:p>
          <a:p>
            <a:pPr marL="0" lvl="0" indent="0">
              <a:buNone/>
            </a:pPr>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22863851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58643" y="792548"/>
            <a:ext cx="10053636" cy="5328173"/>
          </a:xfrm>
        </p:spPr>
        <p:txBody>
          <a:bodyPr anchor="t">
            <a:normAutofit fontScale="92500" lnSpcReduction="10000"/>
          </a:bodyPr>
          <a:lstStyle/>
          <a:p>
            <a:pPr marL="0" indent="0">
              <a:lnSpc>
                <a:spcPct val="100000"/>
              </a:lnSpc>
              <a:buNone/>
            </a:pPr>
            <a:r>
              <a:rPr lang="de-DE" i="1" dirty="0"/>
              <a:t>Behinderung als soziale Kategorie</a:t>
            </a:r>
          </a:p>
          <a:p>
            <a:pPr marL="0" indent="0">
              <a:lnSpc>
                <a:spcPct val="100000"/>
              </a:lnSpc>
              <a:buNone/>
            </a:pPr>
            <a:endParaRPr lang="de-DE" i="1" dirty="0"/>
          </a:p>
          <a:p>
            <a:pPr>
              <a:lnSpc>
                <a:spcPct val="100000"/>
              </a:lnSpc>
            </a:pPr>
            <a:r>
              <a:rPr lang="de-DE" dirty="0"/>
              <a:t>In den 90er Jahren Paradigmenwechsel hin zu Integration, veränderte Sichtweise auf Behinderung</a:t>
            </a:r>
          </a:p>
          <a:p>
            <a:pPr>
              <a:lnSpc>
                <a:spcPct val="100000"/>
              </a:lnSpc>
            </a:pPr>
            <a:endParaRPr lang="de-DE" dirty="0"/>
          </a:p>
          <a:p>
            <a:pPr>
              <a:lnSpc>
                <a:spcPct val="100000"/>
              </a:lnSpc>
            </a:pPr>
            <a:r>
              <a:rPr lang="de-DE" dirty="0"/>
              <a:t>Innerhalb sozialer Definitionen große Spannbreite:</a:t>
            </a:r>
          </a:p>
          <a:p>
            <a:pPr>
              <a:lnSpc>
                <a:spcPct val="100000"/>
              </a:lnSpc>
            </a:pPr>
            <a:endParaRPr lang="de-DE" sz="2200" dirty="0"/>
          </a:p>
          <a:p>
            <a:pPr marL="960120" lvl="1" indent="-457200">
              <a:lnSpc>
                <a:spcPct val="100000"/>
              </a:lnSpc>
              <a:buFont typeface="+mj-lt"/>
              <a:buAutoNum type="alphaLcParenR"/>
            </a:pPr>
            <a:r>
              <a:rPr lang="de-DE" dirty="0"/>
              <a:t>Rechtliche Definitionen: Behinderung nach wie vor als Merkmal der Person, aber soziale  Wechselwirkungen werden in den Blick genommen </a:t>
            </a:r>
            <a:r>
              <a:rPr lang="de-DE" dirty="0">
                <a:latin typeface="Cambria Math" panose="02040503050406030204" pitchFamily="18" charset="0"/>
                <a:ea typeface="Cambria Math" panose="02040503050406030204" pitchFamily="18" charset="0"/>
                <a:sym typeface="Wingdings" pitchFamily="2" charset="2"/>
              </a:rPr>
              <a:t>→</a:t>
            </a:r>
            <a:r>
              <a:rPr lang="de-DE" dirty="0">
                <a:sym typeface="Wingdings" pitchFamily="2" charset="2"/>
              </a:rPr>
              <a:t> UN-BRK löst sich dabei am stärksten von personenorientierten Definition</a:t>
            </a:r>
          </a:p>
          <a:p>
            <a:pPr marL="960120" lvl="1" indent="-457200">
              <a:lnSpc>
                <a:spcPct val="100000"/>
              </a:lnSpc>
              <a:buFont typeface="+mj-lt"/>
              <a:buAutoNum type="alphaLcParenR"/>
            </a:pPr>
            <a:endParaRPr lang="de-DE" dirty="0">
              <a:sym typeface="Wingdings" pitchFamily="2" charset="2"/>
            </a:endParaRPr>
          </a:p>
          <a:p>
            <a:pPr marL="0" indent="0">
              <a:lnSpc>
                <a:spcPct val="100000"/>
              </a:lnSpc>
              <a:buNone/>
            </a:pPr>
            <a:r>
              <a:rPr lang="de-DE" dirty="0"/>
              <a:t>UN-BRK: </a:t>
            </a:r>
          </a:p>
          <a:p>
            <a:pPr marL="0" indent="0">
              <a:lnSpc>
                <a:spcPct val="110000"/>
              </a:lnSpc>
              <a:buNone/>
            </a:pPr>
            <a:r>
              <a:rPr lang="de-DE" sz="1800" i="1" dirty="0"/>
              <a:t>„Zu den Menschen mit Behinderungen zählen Menschen, die langfristige körperliche, seelische, geistige oder Sinnesbeeinträchtigungen haben, welche sie in Wechselwirkung mit verschiedenen Barrieren an der vollen, wirksamen und gleichberechtigten Teilhabe an der Gesellschaft hindern können.“</a:t>
            </a:r>
            <a:r>
              <a:rPr lang="de-DE" sz="1800" dirty="0"/>
              <a:t> </a:t>
            </a:r>
            <a:endParaRPr lang="de-DE" sz="1800" i="1" dirty="0"/>
          </a:p>
          <a:p>
            <a:pPr marL="502920" lvl="1" indent="0">
              <a:buNone/>
            </a:pPr>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18192753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80075" y="1302804"/>
            <a:ext cx="10010773" cy="4252386"/>
          </a:xfrm>
        </p:spPr>
        <p:txBody>
          <a:bodyPr anchor="t">
            <a:normAutofit/>
          </a:bodyPr>
          <a:lstStyle/>
          <a:p>
            <a:pPr marL="0" indent="0">
              <a:lnSpc>
                <a:spcPct val="100000"/>
              </a:lnSpc>
              <a:buNone/>
            </a:pPr>
            <a:r>
              <a:rPr lang="de-DE" i="1" dirty="0"/>
              <a:t>Zitate Experten*</a:t>
            </a:r>
            <a:r>
              <a:rPr lang="de-DE" i="1" dirty="0" err="1"/>
              <a:t>inneninterviews</a:t>
            </a:r>
            <a:endParaRPr lang="de-DE" i="1" dirty="0"/>
          </a:p>
          <a:p>
            <a:pPr marL="0" indent="0">
              <a:lnSpc>
                <a:spcPct val="100000"/>
              </a:lnSpc>
              <a:buNone/>
            </a:pPr>
            <a:endParaRPr lang="de-DE" dirty="0"/>
          </a:p>
          <a:p>
            <a:pPr marL="0" lvl="0" indent="0">
              <a:lnSpc>
                <a:spcPct val="100000"/>
              </a:lnSpc>
              <a:buNone/>
            </a:pPr>
            <a:r>
              <a:rPr lang="de-DE" b="1" dirty="0"/>
              <a:t>Grundlagen einer inklusiven Haltung:</a:t>
            </a:r>
          </a:p>
          <a:p>
            <a:pPr marL="0" indent="0">
              <a:lnSpc>
                <a:spcPct val="100000"/>
              </a:lnSpc>
              <a:buNone/>
            </a:pPr>
            <a:r>
              <a:rPr lang="de-DE" dirty="0"/>
              <a:t>Wertschätzung</a:t>
            </a:r>
          </a:p>
          <a:p>
            <a:pPr>
              <a:lnSpc>
                <a:spcPct val="100000"/>
              </a:lnSpc>
            </a:pPr>
            <a:r>
              <a:rPr lang="de-DE" i="1" dirty="0"/>
              <a:t>[3] „Ich denke für mich und für das Team steht und fällt es mit der wertschätzenden Haltung, also wirklich allen Beteiligten, die [mit] unserer Organisation zu tun haben, mit einem positiven Blick zu begegnen und mit einer hohen Akzeptanz. Also das betrifft sowohl die Familien, die ihre Kinder hierherbringen, damit auch die Kinder, und aber auch die Mitarbeitenden. […] Und immer wieder die Auseinandersetzung auch mit diesem Thema der Wertschätzung, also was ist mir persönlich wichtig, wie möchte ich Familien begleiten und was können in diesem Prozess aus meiner ganz persönlichen Sicht, was könnte eine Störung sein.“</a:t>
            </a:r>
            <a:endParaRPr lang="de-DE" b="1"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22779612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51500" y="759009"/>
            <a:ext cx="10067923" cy="5336988"/>
          </a:xfrm>
        </p:spPr>
        <p:txBody>
          <a:bodyPr anchor="t">
            <a:normAutofit lnSpcReduction="10000"/>
          </a:bodyPr>
          <a:lstStyle/>
          <a:p>
            <a:pPr marL="0" indent="0">
              <a:lnSpc>
                <a:spcPct val="110000"/>
              </a:lnSpc>
              <a:buNone/>
            </a:pPr>
            <a:r>
              <a:rPr lang="de-DE" i="1" dirty="0"/>
              <a:t>Zitate Experten*</a:t>
            </a:r>
            <a:r>
              <a:rPr lang="de-DE" i="1" dirty="0" err="1"/>
              <a:t>inneninterviews</a:t>
            </a:r>
            <a:endParaRPr lang="de-DE" i="1" dirty="0"/>
          </a:p>
          <a:p>
            <a:pPr marL="0" indent="0">
              <a:lnSpc>
                <a:spcPct val="110000"/>
              </a:lnSpc>
              <a:buNone/>
            </a:pPr>
            <a:endParaRPr lang="de-DE" sz="500" dirty="0"/>
          </a:p>
          <a:p>
            <a:pPr marL="0" lvl="0" indent="0">
              <a:lnSpc>
                <a:spcPct val="110000"/>
              </a:lnSpc>
              <a:buNone/>
            </a:pPr>
            <a:r>
              <a:rPr lang="de-DE" b="1" dirty="0"/>
              <a:t>Grundlagen einer inklusiven Haltung:</a:t>
            </a:r>
          </a:p>
          <a:p>
            <a:pPr marL="0" indent="0">
              <a:lnSpc>
                <a:spcPct val="110000"/>
              </a:lnSpc>
              <a:buNone/>
            </a:pPr>
            <a:r>
              <a:rPr lang="de-DE" dirty="0"/>
              <a:t>Bedürfnisorientierung </a:t>
            </a:r>
          </a:p>
          <a:p>
            <a:pPr>
              <a:lnSpc>
                <a:spcPct val="110000"/>
              </a:lnSpc>
              <a:buFont typeface="Arial" panose="020B0604020202020204" pitchFamily="34" charset="0"/>
              <a:buChar char="•"/>
            </a:pPr>
            <a:r>
              <a:rPr lang="de-DE" i="1" dirty="0"/>
              <a:t>[4] „Wir sind sehr bedürfnisorientiert, was möchte das Kind und darauf muss man sich gut drauf einstellen kann und das kann wahrscheinlich nicht jeder trotz Ausbildung. Ich denke da braucht man ein anderes Auge.“</a:t>
            </a:r>
          </a:p>
          <a:p>
            <a:pPr marL="0" indent="0">
              <a:lnSpc>
                <a:spcPct val="110000"/>
              </a:lnSpc>
              <a:buNone/>
            </a:pPr>
            <a:endParaRPr lang="de-DE" dirty="0"/>
          </a:p>
          <a:p>
            <a:pPr>
              <a:lnSpc>
                <a:spcPct val="110000"/>
              </a:lnSpc>
            </a:pPr>
            <a:r>
              <a:rPr lang="de-DE" i="1" dirty="0"/>
              <a:t>[5] „Da fängt es einfach schon früh am Morgen an und das Ankommen ist total wichtig. So wie das Kind ankommt, so läuft es ja auch den ganzen Tag bei uns durch und wenn es morgens schon unglücklich ankommt und schon Stress mit der Mama hatte, das muss man schon hören und Zeit dafür haben. Dass muss man halt sehen, damit man sich mal rückschließt mit den Eltern und kurz kommuniziert und fragt, ob man das Kind abnehmen soll oder ob sie das alleine machen.“</a:t>
            </a:r>
          </a:p>
          <a:p>
            <a:endParaRPr lang="de-DE" sz="1900" b="1"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11717557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72931" y="761999"/>
            <a:ext cx="10211057" cy="5419014"/>
          </a:xfrm>
        </p:spPr>
        <p:txBody>
          <a:bodyPr anchor="t">
            <a:noAutofit/>
          </a:bodyPr>
          <a:lstStyle/>
          <a:p>
            <a:pPr marL="0" indent="0">
              <a:buNone/>
            </a:pPr>
            <a:r>
              <a:rPr lang="de-DE" i="1" dirty="0"/>
              <a:t>Zitate Experten*</a:t>
            </a:r>
            <a:r>
              <a:rPr lang="de-DE" i="1" dirty="0" err="1"/>
              <a:t>inneninterviews</a:t>
            </a:r>
            <a:endParaRPr lang="de-DE" i="1" dirty="0"/>
          </a:p>
          <a:p>
            <a:pPr marL="0" indent="0">
              <a:buNone/>
            </a:pPr>
            <a:endParaRPr lang="de-DE" sz="500" dirty="0"/>
          </a:p>
          <a:p>
            <a:pPr marL="0" lvl="0" indent="0">
              <a:buNone/>
            </a:pPr>
            <a:r>
              <a:rPr lang="de-DE" b="1" dirty="0"/>
              <a:t>Grundlagen einer inklusiven Haltung:</a:t>
            </a:r>
          </a:p>
          <a:p>
            <a:pPr marL="0" indent="0">
              <a:buNone/>
            </a:pPr>
            <a:r>
              <a:rPr lang="de-DE" dirty="0"/>
              <a:t> Bedürfnisorientierung</a:t>
            </a:r>
          </a:p>
          <a:p>
            <a:pPr>
              <a:lnSpc>
                <a:spcPct val="100000"/>
              </a:lnSpc>
            </a:pPr>
            <a:r>
              <a:rPr lang="de-DE" sz="1800" i="1" dirty="0"/>
              <a:t>[6] „Dass wir schon im Kleinkindalter sagen, dass die Kinder entscheiden bis sie in die Grundschule kommen. Wir fragen die Kinder immer, ob sie schlafen oder essen möchten. Die Kinder entscheiden immer selbst und nicht die Mutter, die morgens sagt, dass es eine schlimme Nacht war und das Kind müde ist. Das Kind entscheidet ob und wann es müde ist. […] Jedes Kind wird einzeln hingelegt. In den meisten Kitas werden die Kinder ja gemeinsam hingelegt, die Vorhänge zu und „Gute Nacht“. Bei uns gibt es zwei Schlafräume und zwei Kolleg*innen legen jedes Kind einzeln hin und manche Kinder werden nochmal gestreichelt oder geschuckelt und so hat jedes Kind ein anderes Schlafbedürfnis beim Einschlafen. Die Großen wollen dann die Hand gestreichelt oder den Rücken massiert haben und dadurch haben wir dann immer einen Zeitverzug und die Kinder schlafen nicht alle immer von 12:00 Uhr bis 14:00 Uhr, aber das ist ja uns egal. Wir haben gesagt wir haben Zeit, Zeit ist ja auch das wichtigste und da nehmen wir uns auch viel Zeit zum Schlafen.“</a:t>
            </a:r>
          </a:p>
          <a:p>
            <a:pPr>
              <a:lnSpc>
                <a:spcPct val="100000"/>
              </a:lnSpc>
            </a:pPr>
            <a:r>
              <a:rPr lang="de-DE" sz="1800" i="1" dirty="0"/>
              <a:t>[7] „Ja also und natürlich geht es dann weiter, dass wir schauen, wenn ein Kind besondere Bedürfnisse hat, wie können wir es schaffen, dass das Kind genauso teilhaben kann an allen Dingen, die wir anbieten, und da sind wirklich die Mitarbeitenden, da sind wir sehr kreativ, da auch zu gucken und das dann zu ermöglichen.“</a:t>
            </a:r>
            <a:endParaRPr lang="de-DE" sz="1800" b="1" i="1"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291919239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44356" y="792548"/>
            <a:ext cx="10082211" cy="5622540"/>
          </a:xfrm>
        </p:spPr>
        <p:txBody>
          <a:bodyPr anchor="t">
            <a:noAutofit/>
          </a:bodyPr>
          <a:lstStyle/>
          <a:p>
            <a:pPr marL="0" indent="0">
              <a:buNone/>
            </a:pPr>
            <a:r>
              <a:rPr lang="de-DE" i="1" dirty="0"/>
              <a:t>Zitate Experten*</a:t>
            </a:r>
            <a:r>
              <a:rPr lang="de-DE" i="1" dirty="0" err="1"/>
              <a:t>inneninterviews</a:t>
            </a:r>
            <a:endParaRPr lang="de-DE" i="1" dirty="0"/>
          </a:p>
          <a:p>
            <a:pPr marL="0" indent="0">
              <a:buNone/>
            </a:pPr>
            <a:endParaRPr lang="de-DE" sz="500" dirty="0"/>
          </a:p>
          <a:p>
            <a:pPr marL="0" lvl="0" indent="0">
              <a:buNone/>
            </a:pPr>
            <a:r>
              <a:rPr lang="de-DE" b="1" dirty="0"/>
              <a:t>Grundlagen einer inklusiven Haltung:</a:t>
            </a:r>
          </a:p>
          <a:p>
            <a:pPr marL="0" indent="0">
              <a:buNone/>
            </a:pPr>
            <a:r>
              <a:rPr lang="de-DE" dirty="0"/>
              <a:t> Wissen</a:t>
            </a:r>
          </a:p>
          <a:p>
            <a:r>
              <a:rPr lang="de-DE" sz="1800" i="1" dirty="0"/>
              <a:t>[8] „Wenn ich in solch einem Bereich arbeite, dann muss ich einfach Erfahrung sammeln. Wir haben mal eine Fortbildung dazu gemacht, wie jeder mit dem Thema bereits konfrontiert wurde, bevor er bei uns in der Kita war. Und die Mehrheit meiner Mitarbeiter war als Kind nie mit dem Thema Behinderung konfrontiert worden. Das waren immer Menschen, die woanders lebten, die immer extra lebten und wo jeder eigentlich auch so ein bisschen Angst hat. Man hat nicht hingeguckt, man darf nichts fragen und diese Ängste sind dann da und die werden auch weitervermittelt, wenn sie nicht aufgelöst werden. Ich hatte mal eine Mitarbeiterin, die kam aus einer ganz blöden Regelkita und wurde hierher versetzt. Die hatte ganz viel Angst vor der integrativen Arbeit und dem Umgang mit den behinderten Kindern und hat sich das nicht zugetraut. Sie war vier Wochen hier und hat gesagt, sie hätte nie gedacht, dass das so einfach ist, das sind ja auch bloß Kinder. Ich sagte dann "Ja, es sind auch bloß Kinder". (…) Man sollte also einfach Erfahrungsräume haben für Leute, die in der Ausbildung sind, wo man das einfach mal erleben kann, einfach mal mit dabei sein kann, um zu sehen, wie normal es ist, wenn Kinder mit und ohne Behinderung zusammen sind oder eben auch Kinder, die nicht Sprechen oder nur syrisch können oder was auch immer jeder so mitbringt. Einfach um zu sehen, dass das einfach gar nicht schlimm ist. Es gibt da kein Grundrezept, aber es sind so die Ängste und das Wissen, was da Thema ist und warum man sich davor sträubt.“</a:t>
            </a:r>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37708112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37212" y="839183"/>
            <a:ext cx="10096498" cy="5328173"/>
          </a:xfrm>
        </p:spPr>
        <p:txBody>
          <a:bodyPr anchor="t">
            <a:noAutofit/>
          </a:bodyPr>
          <a:lstStyle/>
          <a:p>
            <a:pPr marL="0" indent="0">
              <a:lnSpc>
                <a:spcPct val="100000"/>
              </a:lnSpc>
              <a:buNone/>
            </a:pPr>
            <a:r>
              <a:rPr lang="de-DE" i="1" dirty="0"/>
              <a:t>Zitate Experten*</a:t>
            </a:r>
            <a:r>
              <a:rPr lang="de-DE" i="1" dirty="0" err="1"/>
              <a:t>inneninterviews</a:t>
            </a:r>
            <a:endParaRPr lang="de-DE" i="1" dirty="0"/>
          </a:p>
          <a:p>
            <a:pPr marL="0" indent="0">
              <a:lnSpc>
                <a:spcPct val="100000"/>
              </a:lnSpc>
              <a:buNone/>
            </a:pPr>
            <a:endParaRPr lang="de-DE" dirty="0"/>
          </a:p>
          <a:p>
            <a:pPr marL="0" lvl="0" indent="0">
              <a:lnSpc>
                <a:spcPct val="100000"/>
              </a:lnSpc>
              <a:buNone/>
            </a:pPr>
            <a:r>
              <a:rPr lang="de-DE" b="1" dirty="0"/>
              <a:t>Grundlagen einer inklusiven Haltung:</a:t>
            </a:r>
          </a:p>
          <a:p>
            <a:pPr marL="0" indent="0">
              <a:lnSpc>
                <a:spcPct val="100000"/>
              </a:lnSpc>
              <a:buNone/>
            </a:pPr>
            <a:r>
              <a:rPr lang="de-DE" dirty="0"/>
              <a:t>Wissen</a:t>
            </a:r>
          </a:p>
          <a:p>
            <a:pPr>
              <a:lnSpc>
                <a:spcPct val="100000"/>
              </a:lnSpc>
            </a:pPr>
            <a:r>
              <a:rPr lang="de-DE" i="1" dirty="0"/>
              <a:t>[9] „Im Grunde ist es ja nichts anderes, als dass ich jeden so annehme, wie er ist und mich dann auf die Suche begebe, was derjenige braucht, um sich gut zu entwickeln. […] Und das Verständnis zu haben, dass das geht, dass es nichts Besonderes ist, ich muss nichts zusätzlich machen und es ist auch nicht viel schwieriger. Ich meine, wenn ich jetzt ein hochbegabtes Kind in der Kita habe, da sagt keiner, dass das kompliziert ist oder man Angst davor hat. […] Und genauso ist es auch bei Kindern mit Behinderung oder bei Kindern aus anderen Ländern, wo ich mir einfach mal die Kultur angucken muss, mich mit der Sprache beschäftigen muss, feststellen muss wir brauchen Gebärden, weil wir bekommen das anders noch nicht hin. Oder Kinder, die nicht Sprechen sind auch eine Herausforderung. Da haben wir ja immer mehr Kinder, die einfach spät Sprechen lernen, gar nicht richtig Sprechen oder einfach eine Störung entwickeln und da muss man sich auch Gedanken drüber machen.“</a:t>
            </a:r>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258960862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80075" y="1217474"/>
            <a:ext cx="10010773" cy="4423045"/>
          </a:xfrm>
        </p:spPr>
        <p:txBody>
          <a:bodyPr anchor="t">
            <a:normAutofit/>
          </a:bodyPr>
          <a:lstStyle/>
          <a:p>
            <a:pPr marL="0" indent="0">
              <a:lnSpc>
                <a:spcPct val="100000"/>
              </a:lnSpc>
              <a:buNone/>
            </a:pPr>
            <a:r>
              <a:rPr lang="de-DE" i="1" dirty="0"/>
              <a:t>Zitate Experten*</a:t>
            </a:r>
            <a:r>
              <a:rPr lang="de-DE" i="1" dirty="0" err="1"/>
              <a:t>inneninterviews</a:t>
            </a:r>
            <a:endParaRPr lang="de-DE" i="1" dirty="0"/>
          </a:p>
          <a:p>
            <a:pPr marL="0" indent="0">
              <a:lnSpc>
                <a:spcPct val="100000"/>
              </a:lnSpc>
              <a:buNone/>
            </a:pPr>
            <a:endParaRPr lang="de-DE" dirty="0"/>
          </a:p>
          <a:p>
            <a:pPr marL="0" lvl="0" indent="0">
              <a:lnSpc>
                <a:spcPct val="100000"/>
              </a:lnSpc>
              <a:buNone/>
            </a:pPr>
            <a:r>
              <a:rPr lang="de-DE" b="1" dirty="0"/>
              <a:t>Grundlagen einer inklusiven Haltung:</a:t>
            </a:r>
          </a:p>
          <a:p>
            <a:pPr marL="0" indent="0">
              <a:lnSpc>
                <a:spcPct val="100000"/>
              </a:lnSpc>
              <a:buNone/>
            </a:pPr>
            <a:r>
              <a:rPr lang="de-DE" dirty="0"/>
              <a:t> Wissen</a:t>
            </a:r>
          </a:p>
          <a:p>
            <a:pPr>
              <a:lnSpc>
                <a:spcPct val="100000"/>
              </a:lnSpc>
            </a:pPr>
            <a:r>
              <a:rPr lang="de-DE" i="1" dirty="0"/>
              <a:t>[10] „Wir haben Bluterkind, wo wir ganz </a:t>
            </a:r>
            <a:r>
              <a:rPr lang="de-DE" i="1" dirty="0" err="1"/>
              <a:t>doll</a:t>
            </a:r>
            <a:r>
              <a:rPr lang="de-DE" i="1" dirty="0"/>
              <a:t> aufpassen müssen, dass da nichts passiert, wo ich am Anfang auch erstmal gesagt habe "oh nein um Himmels Willen, das will ich gar nicht! Und wenn der dann fällt und ständig in die Notaufnahme usw.". Die Eltern wollten das aber wirklich und dann haben wir mit dem Träger zusammengesessen und die Eltern waren so stark und haben mir alle Ängste genommen und wenn wir es nicht wüssten, würden wir es nicht merken. Und das ist so die Vielfalt und alles ist möglich und trifft sich hier. Und das ist ja von den Erziehern auch so, wo ich mit meinen Mitarbeitern Zielgespräche mache wo alles drin ist, alle Stärken, alle Schwächen, das gleicht alles aus und das ist manchmal richtig irre.“</a:t>
            </a:r>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279625523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44356" y="1168131"/>
            <a:ext cx="10082211" cy="4521731"/>
          </a:xfrm>
        </p:spPr>
        <p:txBody>
          <a:bodyPr anchor="t">
            <a:normAutofit/>
          </a:bodyPr>
          <a:lstStyle/>
          <a:p>
            <a:pPr marL="0" indent="0">
              <a:lnSpc>
                <a:spcPct val="100000"/>
              </a:lnSpc>
              <a:buNone/>
            </a:pPr>
            <a:r>
              <a:rPr lang="de-DE" i="1" dirty="0"/>
              <a:t>Zitate Experten*</a:t>
            </a:r>
            <a:r>
              <a:rPr lang="de-DE" i="1" dirty="0" err="1"/>
              <a:t>inneninterviews</a:t>
            </a:r>
            <a:endParaRPr lang="de-DE" i="1" dirty="0"/>
          </a:p>
          <a:p>
            <a:pPr marL="0" indent="0">
              <a:lnSpc>
                <a:spcPct val="100000"/>
              </a:lnSpc>
              <a:buNone/>
            </a:pPr>
            <a:endParaRPr lang="de-DE" dirty="0"/>
          </a:p>
          <a:p>
            <a:pPr marL="0" lvl="0" indent="0">
              <a:lnSpc>
                <a:spcPct val="100000"/>
              </a:lnSpc>
              <a:buNone/>
            </a:pPr>
            <a:r>
              <a:rPr lang="de-DE" b="1" i="1" dirty="0"/>
              <a:t>Voraussetzungen und Methoden zur Entwicklung einer inklusiven Haltung</a:t>
            </a:r>
          </a:p>
          <a:p>
            <a:pPr marL="0" indent="0">
              <a:lnSpc>
                <a:spcPct val="100000"/>
              </a:lnSpc>
              <a:buNone/>
            </a:pPr>
            <a:r>
              <a:rPr lang="de-DE" dirty="0"/>
              <a:t>Willkommenskultur</a:t>
            </a:r>
          </a:p>
          <a:p>
            <a:pPr>
              <a:lnSpc>
                <a:spcPct val="100000"/>
              </a:lnSpc>
            </a:pPr>
            <a:r>
              <a:rPr lang="de-DE" i="1" dirty="0"/>
              <a:t>[11] „Also für mich ist wichtig, dass jeder der hierherkommt und gerne herkommen möchte, auch herkommen kann und seinen Platz bekommt und seinen Platz bei uns findet.“</a:t>
            </a:r>
          </a:p>
          <a:p>
            <a:pPr marL="0" indent="0">
              <a:lnSpc>
                <a:spcPct val="100000"/>
              </a:lnSpc>
              <a:buNone/>
            </a:pPr>
            <a:endParaRPr lang="de-DE" i="1" dirty="0"/>
          </a:p>
          <a:p>
            <a:pPr>
              <a:lnSpc>
                <a:spcPct val="100000"/>
              </a:lnSpc>
            </a:pPr>
            <a:r>
              <a:rPr lang="de-DE" i="1" dirty="0"/>
              <a:t>[12] „Inklusiv heißt ja nicht nur „beeinträchtigte Kinder“, sondern, dass alle Kinder einzigartig sind und wir alle Kinder mitnehmen. Egal ob dick, dünn, groß, klein, aus welchem Land, welche Sprache, welche Eigenheiten und Eigenschaften sie haben. Und das ist schon eine Einstellungssache.“</a:t>
            </a:r>
          </a:p>
          <a:p>
            <a:endParaRPr lang="de-DE" i="1" dirty="0"/>
          </a:p>
          <a:p>
            <a:endParaRPr lang="de-DE" i="1" dirty="0"/>
          </a:p>
          <a:p>
            <a:endParaRPr lang="de-DE" i="1" dirty="0"/>
          </a:p>
          <a:p>
            <a:pPr marL="0" indent="0">
              <a:buNone/>
            </a:pPr>
            <a:endParaRPr lang="de-DE" i="1" dirty="0"/>
          </a:p>
          <a:p>
            <a:pPr marL="0" indent="0">
              <a:buNone/>
            </a:pPr>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37503819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22925" y="792548"/>
            <a:ext cx="10125073" cy="5303449"/>
          </a:xfrm>
        </p:spPr>
        <p:txBody>
          <a:bodyPr anchor="t">
            <a:noAutofit/>
          </a:bodyPr>
          <a:lstStyle/>
          <a:p>
            <a:pPr marL="0" indent="0">
              <a:lnSpc>
                <a:spcPct val="110000"/>
              </a:lnSpc>
              <a:buNone/>
            </a:pPr>
            <a:r>
              <a:rPr lang="de-DE" i="1" dirty="0"/>
              <a:t>Zitate Experten*</a:t>
            </a:r>
            <a:r>
              <a:rPr lang="de-DE" i="1" dirty="0" err="1"/>
              <a:t>inneninterviews</a:t>
            </a:r>
            <a:endParaRPr lang="de-DE" i="1" dirty="0"/>
          </a:p>
          <a:p>
            <a:pPr marL="0" indent="0">
              <a:lnSpc>
                <a:spcPct val="110000"/>
              </a:lnSpc>
              <a:buNone/>
            </a:pPr>
            <a:endParaRPr lang="de-DE" dirty="0"/>
          </a:p>
          <a:p>
            <a:pPr marL="0" lvl="0" indent="0">
              <a:lnSpc>
                <a:spcPct val="110000"/>
              </a:lnSpc>
              <a:buNone/>
            </a:pPr>
            <a:r>
              <a:rPr lang="de-DE" b="1" i="1" dirty="0"/>
              <a:t>Voraussetzungen und Methoden zur Entwicklung einer inklusiven Haltung</a:t>
            </a:r>
          </a:p>
          <a:p>
            <a:pPr marL="0" indent="0">
              <a:lnSpc>
                <a:spcPct val="110000"/>
              </a:lnSpc>
              <a:buNone/>
            </a:pPr>
            <a:r>
              <a:rPr lang="de-DE" dirty="0"/>
              <a:t>Willkommenskultur</a:t>
            </a:r>
          </a:p>
          <a:p>
            <a:pPr>
              <a:lnSpc>
                <a:spcPct val="110000"/>
              </a:lnSpc>
            </a:pPr>
            <a:r>
              <a:rPr lang="de-DE" i="1" dirty="0"/>
              <a:t>[13] „(…) und ich wünsche mir eigentlich, dass es so bleibt, dass alle so offen sind in ihrem Kopf, dass wir jedes Kind annehmen können, egal wie es ist, mit Stärken und Schwächen und dass wir alles möglich machen, was dieses Kind braucht für die Förderung. Wir haben großes Glück, also wir können auch Kinder mit Behinderung aufnehmen durch die neue Einrichtung, den Fahrstuhl usw. Es ist alles offen für uns, es kann alles passieren und wir sind gestärkt durch die Kinder, die wir schon hatten (…) das würde mir nie wieder passieren, dass ich sagen würde "um Himmels Willen, ich muss mich jetzt erstmal belesen, ich muss mich erstmal mit Ärzten besprechen usw." bevor ich dann mit den Eltern ins Gespräch komme und dann sage „das schaffen wir nicht“, aber bis jetzt haben wir alles geschafft und das stärkt uns und so soll es bleiben.“</a:t>
            </a:r>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1359780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72931" y="1487217"/>
            <a:ext cx="10025061" cy="3883559"/>
          </a:xfrm>
        </p:spPr>
        <p:txBody>
          <a:bodyPr anchor="t">
            <a:normAutofit/>
          </a:bodyPr>
          <a:lstStyle/>
          <a:p>
            <a:pPr marL="0" indent="0">
              <a:lnSpc>
                <a:spcPct val="100000"/>
              </a:lnSpc>
              <a:buNone/>
            </a:pPr>
            <a:r>
              <a:rPr lang="de-DE" i="1" dirty="0"/>
              <a:t>Zitate Experten*</a:t>
            </a:r>
            <a:r>
              <a:rPr lang="de-DE" i="1" dirty="0" err="1"/>
              <a:t>inneninterviews</a:t>
            </a:r>
            <a:endParaRPr lang="de-DE" i="1" dirty="0"/>
          </a:p>
          <a:p>
            <a:pPr marL="0" indent="0">
              <a:lnSpc>
                <a:spcPct val="100000"/>
              </a:lnSpc>
              <a:buNone/>
            </a:pPr>
            <a:endParaRPr lang="de-DE" dirty="0"/>
          </a:p>
          <a:p>
            <a:pPr marL="0" lvl="0" indent="0">
              <a:lnSpc>
                <a:spcPct val="100000"/>
              </a:lnSpc>
              <a:buNone/>
            </a:pPr>
            <a:r>
              <a:rPr lang="de-DE" b="1" i="1" dirty="0"/>
              <a:t>Voraussetzungen und Methoden zur Entwicklung einer inklusiven Haltung</a:t>
            </a:r>
          </a:p>
          <a:p>
            <a:pPr marL="0" indent="0">
              <a:lnSpc>
                <a:spcPct val="100000"/>
              </a:lnSpc>
              <a:buNone/>
            </a:pPr>
            <a:r>
              <a:rPr lang="de-DE" dirty="0"/>
              <a:t>Bedeutung von Leitung und Team</a:t>
            </a:r>
          </a:p>
          <a:p>
            <a:pPr>
              <a:lnSpc>
                <a:spcPct val="100000"/>
              </a:lnSpc>
            </a:pPr>
            <a:r>
              <a:rPr lang="de-DE" i="1" dirty="0"/>
              <a:t>[14] „Dass das Grundverständnis beim Team einfach da ist, das ist gewachsen sage ich mal. Mit jedem neuen Mitarbeiter wird da auch immer wieder neu drüber gesprochen. Ich muss eine Haltung dazu haben, ich muss die Kinder so annehmen wie sie kommen. Und die Ängste, die da manchmal bestehen, auch abbauen wollen und nicht sagen "ich will das nicht, ich kann das nicht", sondern daran zu denken, welche Unterstützung ich brauche, damit ich mit diesem Kind gut arbeiten kann. Und dieses Verständnis ist in meinem Team bei der Mehrheit da.“</a:t>
            </a:r>
            <a:endParaRPr lang="de-DE" dirty="0"/>
          </a:p>
          <a:p>
            <a:pPr marL="0" indent="0">
              <a:buNone/>
            </a:pPr>
            <a:endParaRPr lang="de-DE" sz="1700"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11899345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51500" y="1164559"/>
            <a:ext cx="10067923" cy="4528875"/>
          </a:xfrm>
        </p:spPr>
        <p:txBody>
          <a:bodyPr anchor="t">
            <a:normAutofit lnSpcReduction="10000"/>
          </a:bodyPr>
          <a:lstStyle/>
          <a:p>
            <a:pPr marL="0" indent="0">
              <a:lnSpc>
                <a:spcPct val="110000"/>
              </a:lnSpc>
              <a:buNone/>
            </a:pPr>
            <a:r>
              <a:rPr lang="de-DE" i="1" dirty="0"/>
              <a:t>Zitate Experten*</a:t>
            </a:r>
            <a:r>
              <a:rPr lang="de-DE" i="1" dirty="0" err="1"/>
              <a:t>inneninterviews</a:t>
            </a:r>
            <a:endParaRPr lang="de-DE" i="1" dirty="0"/>
          </a:p>
          <a:p>
            <a:pPr marL="0" indent="0">
              <a:lnSpc>
                <a:spcPct val="110000"/>
              </a:lnSpc>
              <a:buNone/>
            </a:pPr>
            <a:endParaRPr lang="de-DE" dirty="0"/>
          </a:p>
          <a:p>
            <a:pPr marL="0" lvl="0" indent="0">
              <a:lnSpc>
                <a:spcPct val="110000"/>
              </a:lnSpc>
              <a:buNone/>
            </a:pPr>
            <a:r>
              <a:rPr lang="de-DE" b="1" i="1" dirty="0"/>
              <a:t>Voraussetzungen und Methoden zur Entwicklung einer inklusiven Haltung</a:t>
            </a:r>
          </a:p>
          <a:p>
            <a:pPr marL="0" indent="0">
              <a:lnSpc>
                <a:spcPct val="110000"/>
              </a:lnSpc>
              <a:buNone/>
            </a:pPr>
            <a:r>
              <a:rPr lang="de-DE" dirty="0"/>
              <a:t>Bedeutung von Leitung und Team</a:t>
            </a:r>
          </a:p>
          <a:p>
            <a:pPr>
              <a:lnSpc>
                <a:spcPct val="110000"/>
              </a:lnSpc>
            </a:pPr>
            <a:r>
              <a:rPr lang="de-DE" i="1" dirty="0"/>
              <a:t>[15] „Aber ich denke, dass auch viel [unsere Kita-Leitung] ausmacht, die kann das gut. Die beobachtet uns auch ganz viel und gibt Feedback zu unserer Arbeit und Tipps zu bestimmten Situationen, z.B. dass man ein Kind, nachdem man es getröstet hat, auch wieder freigibt zum Spielen. Also sie hat wirklich ein gutes Auge.“</a:t>
            </a:r>
          </a:p>
          <a:p>
            <a:pPr marL="0" indent="0">
              <a:lnSpc>
                <a:spcPct val="110000"/>
              </a:lnSpc>
              <a:buNone/>
            </a:pPr>
            <a:endParaRPr lang="de-DE" dirty="0"/>
          </a:p>
          <a:p>
            <a:pPr>
              <a:lnSpc>
                <a:spcPct val="110000"/>
              </a:lnSpc>
            </a:pPr>
            <a:r>
              <a:rPr lang="de-DE" i="1" dirty="0"/>
              <a:t>[16] „Wir dürfen hier im Haus, von der Leitung aus, sehr viel probieren, dann wird reflektiert und dann ändert es sich. Und das ist eben das schöne, diese Dinge.“</a:t>
            </a:r>
            <a:endParaRPr lang="de-DE" dirty="0"/>
          </a:p>
          <a:p>
            <a:pPr marL="0" indent="0">
              <a:buNone/>
            </a:pPr>
            <a:endParaRPr lang="de-DE" sz="1700"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582554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58643" y="1083731"/>
            <a:ext cx="10053636" cy="4690532"/>
          </a:xfrm>
        </p:spPr>
        <p:txBody>
          <a:bodyPr anchor="t">
            <a:normAutofit/>
          </a:bodyPr>
          <a:lstStyle/>
          <a:p>
            <a:pPr marL="0" indent="0">
              <a:buNone/>
            </a:pPr>
            <a:r>
              <a:rPr lang="de-DE" i="1" dirty="0"/>
              <a:t>Behinderung als soziale Kategorie</a:t>
            </a:r>
          </a:p>
          <a:p>
            <a:pPr marL="0" indent="0">
              <a:buNone/>
            </a:pPr>
            <a:endParaRPr lang="de-DE" i="1" dirty="0"/>
          </a:p>
          <a:p>
            <a:r>
              <a:rPr lang="de-DE" dirty="0"/>
              <a:t>In den 90er Jahren Paradigmenwechsel hin zu Integration, veränderte Sichtweise auf Behinderung</a:t>
            </a:r>
          </a:p>
          <a:p>
            <a:endParaRPr lang="de-DE" dirty="0"/>
          </a:p>
          <a:p>
            <a:r>
              <a:rPr lang="de-DE" dirty="0"/>
              <a:t>Innerhalb sozialer Definitionen große Spannbreite:</a:t>
            </a:r>
          </a:p>
          <a:p>
            <a:endParaRPr lang="de-DE" dirty="0"/>
          </a:p>
          <a:p>
            <a:pPr marL="960120" lvl="1" indent="-457200">
              <a:buFont typeface="+mj-lt"/>
              <a:buAutoNum type="alphaLcParenR" startAt="2"/>
            </a:pPr>
            <a:r>
              <a:rPr lang="de-DE" dirty="0"/>
              <a:t>Behinderung als Wechselspiel zwischen Merkmal und Umfeld</a:t>
            </a:r>
          </a:p>
          <a:p>
            <a:pPr marL="502920" lvl="1" indent="0">
              <a:buNone/>
            </a:pPr>
            <a:endParaRPr lang="de-DE" dirty="0">
              <a:sym typeface="Wingdings" pitchFamily="2" charset="2"/>
            </a:endParaRPr>
          </a:p>
          <a:p>
            <a:pPr marL="0" indent="0">
              <a:buNone/>
            </a:pPr>
            <a:r>
              <a:rPr lang="de-DE" dirty="0">
                <a:sym typeface="Wingdings" pitchFamily="2" charset="2"/>
              </a:rPr>
              <a:t>Internationale Klassifikation der Funktionsfähigkeit, Behinderung und Gesundheit – ICF:</a:t>
            </a:r>
          </a:p>
          <a:p>
            <a:pPr marL="0" indent="0">
              <a:buNone/>
            </a:pPr>
            <a:r>
              <a:rPr lang="de-DE" sz="1800" dirty="0">
                <a:sym typeface="Wingdings" pitchFamily="2" charset="2"/>
              </a:rPr>
              <a:t>bezieht </a:t>
            </a:r>
            <a:r>
              <a:rPr lang="de-DE" sz="1800" dirty="0"/>
              <a:t>Körper der Person, ihre Aufgaben und Handlungen, ihr Einbezogen sein in bestimmte Lebenssituationen, sowie alle Bereiche, die Einwirkung auf das Leben der Person haben, ein.</a:t>
            </a:r>
          </a:p>
          <a:p>
            <a:pPr marL="0" indent="0">
              <a:buNone/>
            </a:pPr>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54484072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44356" y="761998"/>
            <a:ext cx="10082211" cy="5653090"/>
          </a:xfrm>
        </p:spPr>
        <p:txBody>
          <a:bodyPr anchor="t">
            <a:normAutofit/>
          </a:bodyPr>
          <a:lstStyle/>
          <a:p>
            <a:pPr marL="0" indent="0">
              <a:lnSpc>
                <a:spcPct val="100000"/>
              </a:lnSpc>
              <a:buNone/>
            </a:pPr>
            <a:r>
              <a:rPr lang="de-DE" i="1" dirty="0"/>
              <a:t>Zitate Experten*</a:t>
            </a:r>
            <a:r>
              <a:rPr lang="de-DE" i="1" dirty="0" err="1"/>
              <a:t>inneninterviews</a:t>
            </a:r>
            <a:endParaRPr lang="de-DE" i="1" dirty="0"/>
          </a:p>
          <a:p>
            <a:pPr marL="0" indent="0">
              <a:lnSpc>
                <a:spcPct val="100000"/>
              </a:lnSpc>
              <a:buNone/>
            </a:pPr>
            <a:endParaRPr lang="de-DE" dirty="0"/>
          </a:p>
          <a:p>
            <a:pPr marL="0" lvl="0" indent="0">
              <a:lnSpc>
                <a:spcPct val="100000"/>
              </a:lnSpc>
              <a:buNone/>
            </a:pPr>
            <a:r>
              <a:rPr lang="de-DE" b="1" i="1" dirty="0"/>
              <a:t>Voraussetzungen und Methoden zur Entwicklung einer inklusiven Haltung</a:t>
            </a:r>
          </a:p>
          <a:p>
            <a:pPr marL="0" indent="0">
              <a:lnSpc>
                <a:spcPct val="100000"/>
              </a:lnSpc>
              <a:buNone/>
            </a:pPr>
            <a:r>
              <a:rPr lang="de-DE" dirty="0"/>
              <a:t>Bedeutung von Leitung und Team</a:t>
            </a:r>
          </a:p>
          <a:p>
            <a:pPr>
              <a:lnSpc>
                <a:spcPct val="100000"/>
              </a:lnSpc>
            </a:pPr>
            <a:r>
              <a:rPr lang="de-DE" sz="1800" i="1" dirty="0"/>
              <a:t>[17] „Ich denke, dass viel auch mit der Leitung zu tun hat. Also die das eben ermöglicht und die weiß, wie wichtig es ist, dass man auch gerne zur Arbeit kommt.“</a:t>
            </a:r>
            <a:endParaRPr lang="de-DE" sz="1800" dirty="0"/>
          </a:p>
          <a:p>
            <a:pPr>
              <a:lnSpc>
                <a:spcPct val="100000"/>
              </a:lnSpc>
            </a:pPr>
            <a:r>
              <a:rPr lang="de-DE" sz="1800" i="1" dirty="0"/>
              <a:t>[18] „Aber auch so grundsätzliche Haltungen, es ist immer schnell gesagt, auch wenn wir Evaluation machen oder über unsere Konzeption sprechen: „wir haben alle eine wertschätzende, positive Haltung gegenüber den Eltern“. Das ist immer ganz schnell gemacht. Aber wenn man dann auf konkrete Beispiele guckt, dann wird es schon ein bisschen schwieriger und dann werden die Meinungen schon differenzierter und…also ich kann auch eine Meinung haben, aber die Frage ist immer, behalte ich die auch einfach für mich oder rutscht mir das dann eben auch vor dem Kind über das Elternteil raus „jetzt hat der schon wieder die falschen Schuhe mitgebracht oder die Eltern“. Das hat auch was mit Haltung und Einstellung zu tun, ja, das Kind kann nichts dafür, dass das Elternteil vielleicht die falschen Schuhe oder keine Matschhose oder so mitgebracht hat. Und sowas greifen wir auf jeden Fall vor allem in Dienstberatungen für alle auf. Also vor allem ich mache das dann.“</a:t>
            </a:r>
            <a:endParaRPr lang="de-DE" sz="1800"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417786407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37212" y="922864"/>
            <a:ext cx="10096498" cy="5012266"/>
          </a:xfrm>
        </p:spPr>
        <p:txBody>
          <a:bodyPr anchor="t">
            <a:normAutofit lnSpcReduction="10000"/>
          </a:bodyPr>
          <a:lstStyle/>
          <a:p>
            <a:pPr marL="0" indent="0">
              <a:lnSpc>
                <a:spcPct val="110000"/>
              </a:lnSpc>
              <a:buNone/>
            </a:pPr>
            <a:r>
              <a:rPr lang="de-DE" i="1" dirty="0"/>
              <a:t>Zitate Experten*</a:t>
            </a:r>
            <a:r>
              <a:rPr lang="de-DE" i="1" dirty="0" err="1"/>
              <a:t>inneninterviews</a:t>
            </a:r>
            <a:endParaRPr lang="de-DE" i="1" dirty="0"/>
          </a:p>
          <a:p>
            <a:pPr marL="0" indent="0">
              <a:lnSpc>
                <a:spcPct val="110000"/>
              </a:lnSpc>
              <a:buNone/>
            </a:pPr>
            <a:endParaRPr lang="de-DE" dirty="0"/>
          </a:p>
          <a:p>
            <a:pPr marL="0" lvl="0" indent="0">
              <a:lnSpc>
                <a:spcPct val="110000"/>
              </a:lnSpc>
              <a:buNone/>
            </a:pPr>
            <a:r>
              <a:rPr lang="de-DE" b="1" i="1" dirty="0"/>
              <a:t>Voraussetzungen und Methoden zur Entwicklung einer inklusiven Haltung</a:t>
            </a:r>
          </a:p>
          <a:p>
            <a:pPr marL="0" indent="0">
              <a:lnSpc>
                <a:spcPct val="110000"/>
              </a:lnSpc>
              <a:buNone/>
            </a:pPr>
            <a:r>
              <a:rPr lang="de-DE" dirty="0"/>
              <a:t>Bedeutung von Leitung und Team</a:t>
            </a:r>
          </a:p>
          <a:p>
            <a:pPr>
              <a:lnSpc>
                <a:spcPct val="110000"/>
              </a:lnSpc>
            </a:pPr>
            <a:r>
              <a:rPr lang="de-DE" i="1" dirty="0"/>
              <a:t>[19] „Ja und ich als Leiterin bin natürlich da auch einen Prozess durchlaufen, das ist ganz klar, also am Anfang ist es tatsächlich auch so gewesen, dass die Mitarbeitenden schon auch einen engeren Rahmen benötigt haben und auch immer wieder nochmal einmal mehr den Austausch über bestimmte Dinge, also die wir quasi gemeinsam implementieren wollten und wo es schon dann auch anfänglich so war „um Gottes Willen und des geht nicht und das können wir nicht“ (…) aber wo wir gemeinsam immer wieder geguckt haben, wie können wir jeden auch mitnehmen, der das möchte, wo liegen die Stärken jedes Einzelnen, und das man, da gibt es ja etliche Methoden, wo man auch sagen kann, lasst es uns über einen Zeitraum X probieren und dann gucken wir, wie ist es gelaufen, wie war´s, was müssen wir verändern.“</a:t>
            </a:r>
            <a:endParaRPr lang="de-DE" dirty="0"/>
          </a:p>
          <a:p>
            <a:pPr marL="0" indent="0">
              <a:buNone/>
            </a:pPr>
            <a:endParaRPr lang="de-DE" sz="1600"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2738237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65787" y="767824"/>
            <a:ext cx="10039348" cy="5590113"/>
          </a:xfrm>
        </p:spPr>
        <p:txBody>
          <a:bodyPr anchor="t">
            <a:normAutofit/>
          </a:bodyPr>
          <a:lstStyle/>
          <a:p>
            <a:pPr marL="0" indent="0">
              <a:lnSpc>
                <a:spcPct val="100000"/>
              </a:lnSpc>
              <a:buNone/>
            </a:pPr>
            <a:r>
              <a:rPr lang="de-DE" i="1" dirty="0"/>
              <a:t>Zitate Experten*</a:t>
            </a:r>
            <a:r>
              <a:rPr lang="de-DE" i="1" dirty="0" err="1"/>
              <a:t>inneninterviews</a:t>
            </a:r>
            <a:endParaRPr lang="de-DE" i="1" dirty="0"/>
          </a:p>
          <a:p>
            <a:pPr marL="0" indent="0">
              <a:lnSpc>
                <a:spcPct val="100000"/>
              </a:lnSpc>
              <a:buNone/>
            </a:pPr>
            <a:endParaRPr lang="de-DE" dirty="0"/>
          </a:p>
          <a:p>
            <a:pPr marL="0" lvl="0" indent="0">
              <a:lnSpc>
                <a:spcPct val="100000"/>
              </a:lnSpc>
              <a:buNone/>
            </a:pPr>
            <a:r>
              <a:rPr lang="de-DE" b="1" i="1" dirty="0"/>
              <a:t>Voraussetzungen und Methoden zur Entwicklung einer inklusiven Haltung</a:t>
            </a:r>
          </a:p>
          <a:p>
            <a:pPr marL="0" indent="0">
              <a:lnSpc>
                <a:spcPct val="100000"/>
              </a:lnSpc>
              <a:buNone/>
            </a:pPr>
            <a:r>
              <a:rPr lang="de-DE" dirty="0"/>
              <a:t>Bedeutung von Leitung und Team</a:t>
            </a:r>
          </a:p>
          <a:p>
            <a:pPr>
              <a:lnSpc>
                <a:spcPct val="100000"/>
              </a:lnSpc>
            </a:pPr>
            <a:r>
              <a:rPr lang="de-DE" i="1" dirty="0"/>
              <a:t>[20] „Also alle, die praktisch beim [Träger] anfangen, die werden eingestellt mit einer Einstellung, einer Haltung, die schon so gelagert ist, dass man unterstützend ist usw. Ganz viel Wert wird in den Einstellungsgesprächen auf das Bild zum Kind, das Erzieherbild gelegt und das wird alles abgefragt und ausgelotet und dann haben wir wirklich gutes Personal.“</a:t>
            </a:r>
            <a:endParaRPr lang="de-DE" dirty="0"/>
          </a:p>
          <a:p>
            <a:pPr>
              <a:lnSpc>
                <a:spcPct val="100000"/>
              </a:lnSpc>
            </a:pPr>
            <a:r>
              <a:rPr lang="de-DE" i="1" dirty="0"/>
              <a:t>[21] „Jemand der also Pädagoge arbeitet und sich nicht selber reflektiert, der darf in diesem Berufsfeld nicht arbeiten, wenn er nicht die Bereitschaft dazu hat. Was vielleicht am Anfang für die Pädagogen mit Sicherheit auch ein Lernprozess ist, das versteh ich und da würd ich auch den Raum geben, aber wenn ich merke, dass die Bereitschaft zur Selbstreflexion nicht da ist, dann würde ich mich auch von den Mitarbeitenden verabschieden, trotz der desolaten Lage, sonst ist es einfach kräftezehrend.“</a:t>
            </a:r>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312899881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44356" y="792547"/>
            <a:ext cx="10082211" cy="5522528"/>
          </a:xfrm>
        </p:spPr>
        <p:txBody>
          <a:bodyPr anchor="t">
            <a:normAutofit/>
          </a:bodyPr>
          <a:lstStyle/>
          <a:p>
            <a:pPr marL="0" indent="0">
              <a:lnSpc>
                <a:spcPct val="100000"/>
              </a:lnSpc>
              <a:buNone/>
            </a:pPr>
            <a:r>
              <a:rPr lang="de-DE" i="1" dirty="0"/>
              <a:t>Zitate Experten*</a:t>
            </a:r>
            <a:r>
              <a:rPr lang="de-DE" i="1" dirty="0" err="1"/>
              <a:t>inneninterviews</a:t>
            </a:r>
            <a:endParaRPr lang="de-DE" i="1" dirty="0"/>
          </a:p>
          <a:p>
            <a:pPr marL="0" indent="0">
              <a:lnSpc>
                <a:spcPct val="100000"/>
              </a:lnSpc>
              <a:buNone/>
            </a:pPr>
            <a:endParaRPr lang="de-DE" dirty="0"/>
          </a:p>
          <a:p>
            <a:pPr marL="0" lvl="0" indent="0">
              <a:lnSpc>
                <a:spcPct val="100000"/>
              </a:lnSpc>
              <a:buNone/>
            </a:pPr>
            <a:r>
              <a:rPr lang="de-DE" b="1" i="1" dirty="0"/>
              <a:t>Voraussetzungen und Methoden zur Entwicklung einer inklusiven Haltung</a:t>
            </a:r>
          </a:p>
          <a:p>
            <a:pPr marL="0" indent="0">
              <a:lnSpc>
                <a:spcPct val="100000"/>
              </a:lnSpc>
              <a:buNone/>
            </a:pPr>
            <a:r>
              <a:rPr lang="de-DE" dirty="0"/>
              <a:t>Vorurteilsbewusste Erziehung</a:t>
            </a:r>
          </a:p>
          <a:p>
            <a:pPr>
              <a:lnSpc>
                <a:spcPct val="100000"/>
              </a:lnSpc>
            </a:pPr>
            <a:r>
              <a:rPr lang="de-DE" i="1" dirty="0"/>
              <a:t>[22] „Inklusion ist ein Wort, das man eigentlich nicht bräuchte, wenn es normal wäre. Und sichtbar wird es dann, wenn es normal läuft. Also wenn man nicht unbedingt feststellt "oh das ist jetzt ein ganz schwerer Fall von Behinderung" und "oh da ist eine Krankenschwester", sondern unsere Kinder lernen mit- und voneinander, d.h. auch die Kinder, die keine Förderung brauchen, spielen ganz normal mit den anderen Kindern, da wird überhaupt nicht unterschieden zwischen, "der hat das" und "der hat das", sondern jeder profitiert vom anderen. Und das was wir hier machen, machen wir für alle Kinder und die Kinder verstehen auch total, wenn die [Therapeutin] mit dem Hund kommt und speziell nur ein Kind heute mitnimmt. Da kommt dann "aha, das ist für das Kind heute besonders wichtig, aber morgen kommt die [Therapeutin] und nimmt uns mit in den Park und wir dürfen auch alle zusammen mit dem Hund unterwegs sein". Also das ist einfach normal bei uns.“</a:t>
            </a:r>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20882724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60636" y="792547"/>
            <a:ext cx="10110786" cy="5593965"/>
          </a:xfrm>
        </p:spPr>
        <p:txBody>
          <a:bodyPr anchor="t">
            <a:normAutofit fontScale="92500" lnSpcReduction="10000"/>
          </a:bodyPr>
          <a:lstStyle/>
          <a:p>
            <a:pPr marL="0" indent="0">
              <a:lnSpc>
                <a:spcPct val="110000"/>
              </a:lnSpc>
              <a:buNone/>
            </a:pPr>
            <a:r>
              <a:rPr lang="de-DE" i="1" dirty="0"/>
              <a:t>Zitate Experten*</a:t>
            </a:r>
            <a:r>
              <a:rPr lang="de-DE" i="1" dirty="0" err="1"/>
              <a:t>inneninterviews</a:t>
            </a:r>
            <a:endParaRPr lang="de-DE" i="1" dirty="0"/>
          </a:p>
          <a:p>
            <a:pPr marL="0" indent="0">
              <a:lnSpc>
                <a:spcPct val="110000"/>
              </a:lnSpc>
              <a:buNone/>
            </a:pPr>
            <a:endParaRPr lang="de-DE" sz="500" dirty="0"/>
          </a:p>
          <a:p>
            <a:pPr marL="0" lvl="0" indent="0">
              <a:lnSpc>
                <a:spcPct val="110000"/>
              </a:lnSpc>
              <a:buNone/>
            </a:pPr>
            <a:r>
              <a:rPr lang="de-DE" b="1" i="1" dirty="0"/>
              <a:t>Voraussetzungen und Methoden zur Entwicklung einer inklusiven Haltung</a:t>
            </a:r>
          </a:p>
          <a:p>
            <a:pPr marL="0" indent="0">
              <a:lnSpc>
                <a:spcPct val="110000"/>
              </a:lnSpc>
              <a:buNone/>
            </a:pPr>
            <a:r>
              <a:rPr lang="de-DE" dirty="0"/>
              <a:t>Gewaltfreie Kommunikation</a:t>
            </a:r>
          </a:p>
          <a:p>
            <a:pPr>
              <a:lnSpc>
                <a:spcPct val="110000"/>
              </a:lnSpc>
            </a:pPr>
            <a:r>
              <a:rPr lang="de-DE" i="1" dirty="0"/>
              <a:t>[23] „Das haben wir halt auch schon festgestellt, dass die Kinder sogar untereinander schon so miteinander sprechen, dass sie aufeinander Rücksicht nehmen, dass sie sehr wertschätzend miteinander umgehen, das ist wirklich toll.“</a:t>
            </a:r>
          </a:p>
          <a:p>
            <a:pPr>
              <a:lnSpc>
                <a:spcPct val="110000"/>
              </a:lnSpc>
            </a:pPr>
            <a:r>
              <a:rPr lang="de-DE" i="1" dirty="0"/>
              <a:t>[24] Beispiele für gewaltfreie Kommunikation</a:t>
            </a:r>
            <a:r>
              <a:rPr lang="de-DE" dirty="0"/>
              <a:t>:</a:t>
            </a:r>
          </a:p>
          <a:p>
            <a:pPr>
              <a:lnSpc>
                <a:spcPct val="110000"/>
              </a:lnSpc>
            </a:pPr>
            <a:endParaRPr lang="de-DE" dirty="0"/>
          </a:p>
          <a:p>
            <a:pPr lvl="1">
              <a:lnSpc>
                <a:spcPct val="110000"/>
              </a:lnSpc>
            </a:pPr>
            <a:r>
              <a:rPr lang="de-DE" sz="2000" dirty="0"/>
              <a:t>Statt: „</a:t>
            </a:r>
            <a:r>
              <a:rPr lang="de-DE" sz="2000" i="1" dirty="0"/>
              <a:t>Er hat sich gewaltig verändert und zwar sehr zu seinem Vorteil“</a:t>
            </a:r>
            <a:endParaRPr lang="de-DE" sz="2000" dirty="0"/>
          </a:p>
          <a:p>
            <a:pPr lvl="1">
              <a:lnSpc>
                <a:spcPct val="110000"/>
              </a:lnSpc>
            </a:pPr>
            <a:r>
              <a:rPr lang="de-DE" sz="2000" dirty="0"/>
              <a:t>positiv formulieren:</a:t>
            </a:r>
            <a:r>
              <a:rPr lang="de-DE" sz="2000" i="1" dirty="0"/>
              <a:t> „Er hat sich wesentlich weiterentwickelt, er wirkt jetzt viel natürlicher“. </a:t>
            </a:r>
          </a:p>
          <a:p>
            <a:pPr lvl="1">
              <a:lnSpc>
                <a:spcPct val="110000"/>
              </a:lnSpc>
            </a:pPr>
            <a:endParaRPr lang="de-DE" sz="2000" dirty="0"/>
          </a:p>
          <a:p>
            <a:pPr lvl="1">
              <a:lnSpc>
                <a:spcPct val="110000"/>
              </a:lnSpc>
            </a:pPr>
            <a:r>
              <a:rPr lang="de-DE" sz="2000" dirty="0"/>
              <a:t>Statt Verboten:</a:t>
            </a:r>
            <a:r>
              <a:rPr lang="de-DE" sz="2000" i="1" dirty="0"/>
              <a:t> „Wir rennen nicht, wir hauen nicht“ </a:t>
            </a:r>
            <a:endParaRPr lang="de-DE" sz="2000" dirty="0"/>
          </a:p>
          <a:p>
            <a:pPr lvl="1">
              <a:lnSpc>
                <a:spcPct val="110000"/>
              </a:lnSpc>
            </a:pPr>
            <a:r>
              <a:rPr lang="de-DE" sz="2000" dirty="0"/>
              <a:t>Regeln formulieren:</a:t>
            </a:r>
            <a:r>
              <a:rPr lang="de-DE" sz="2000" i="1" dirty="0"/>
              <a:t> „Wir gehen, wir sprechen miteinander“</a:t>
            </a:r>
            <a:endParaRPr lang="de-DE" sz="2000" dirty="0"/>
          </a:p>
          <a:p>
            <a:pPr lvl="1"/>
            <a:endParaRPr lang="de-DE" sz="1300"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1134305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72931" y="792547"/>
            <a:ext cx="10025061" cy="5328173"/>
          </a:xfrm>
        </p:spPr>
        <p:txBody>
          <a:bodyPr anchor="t">
            <a:normAutofit/>
          </a:bodyPr>
          <a:lstStyle/>
          <a:p>
            <a:pPr marL="0" indent="0">
              <a:lnSpc>
                <a:spcPct val="100000"/>
              </a:lnSpc>
              <a:buNone/>
            </a:pPr>
            <a:r>
              <a:rPr lang="de-DE" i="1" dirty="0"/>
              <a:t>Zitate Experten*</a:t>
            </a:r>
            <a:r>
              <a:rPr lang="de-DE" i="1" dirty="0" err="1"/>
              <a:t>inneninterviews</a:t>
            </a:r>
            <a:endParaRPr lang="de-DE" i="1" dirty="0"/>
          </a:p>
          <a:p>
            <a:pPr marL="0" indent="0">
              <a:lnSpc>
                <a:spcPct val="100000"/>
              </a:lnSpc>
              <a:buNone/>
            </a:pPr>
            <a:endParaRPr lang="de-DE" dirty="0"/>
          </a:p>
          <a:p>
            <a:pPr marL="0" lvl="0" indent="0">
              <a:lnSpc>
                <a:spcPct val="100000"/>
              </a:lnSpc>
              <a:buNone/>
            </a:pPr>
            <a:r>
              <a:rPr lang="de-DE" b="1" i="1" dirty="0"/>
              <a:t>Voraussetzungen und Methoden zur Entwicklung einer inklusiven Haltung</a:t>
            </a:r>
          </a:p>
          <a:p>
            <a:pPr marL="0" indent="0">
              <a:lnSpc>
                <a:spcPct val="100000"/>
              </a:lnSpc>
              <a:buNone/>
            </a:pPr>
            <a:r>
              <a:rPr lang="de-DE" dirty="0" err="1"/>
              <a:t>Biografiearbeit</a:t>
            </a:r>
            <a:r>
              <a:rPr lang="de-DE" dirty="0"/>
              <a:t> und Selbstreflexion</a:t>
            </a:r>
          </a:p>
          <a:p>
            <a:pPr>
              <a:lnSpc>
                <a:spcPct val="100000"/>
              </a:lnSpc>
            </a:pPr>
            <a:r>
              <a:rPr lang="de-DE" i="1" dirty="0"/>
              <a:t>[25] „Da spielt für mich dann auch rein immer wieder die Auseinandersetzung mit der persönlichen Biografie, mit der beruflichen Biografie, einfach auch wissen, was heißt für mich Lernen, wo hab ich selber meine weißen Felder, was könnte verhindern aus meiner berufs- oder persönlichen Biografie, was ich den Kindern nicht zu Verfügung stelle, was muss ich in den Kleinst-Gruppen kommunizieren, mit meinen Mitarbeitenden „du da bin ich nicht aus den und den Gründen, ich arbeite dran, kannst du vielleicht übernehmen“. Damit wirklich diese Vielfalt, die ja die Mitarbeitenden mitbringen im Team, als Team auch wirklich den Kindern als Lernfeld mit zur Verfügung gestellt wurde.“</a:t>
            </a:r>
            <a:endParaRPr lang="de-DE" dirty="0"/>
          </a:p>
          <a:p>
            <a:pPr lvl="1"/>
            <a:endParaRPr lang="de-DE" sz="1500"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114997292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44356" y="1895735"/>
            <a:ext cx="10082211" cy="3066524"/>
          </a:xfrm>
        </p:spPr>
        <p:txBody>
          <a:bodyPr anchor="t">
            <a:normAutofit/>
          </a:bodyPr>
          <a:lstStyle/>
          <a:p>
            <a:pPr marL="0" indent="0">
              <a:lnSpc>
                <a:spcPct val="100000"/>
              </a:lnSpc>
              <a:buNone/>
            </a:pPr>
            <a:r>
              <a:rPr lang="de-DE" i="1" dirty="0"/>
              <a:t>Zitate Experten*</a:t>
            </a:r>
            <a:r>
              <a:rPr lang="de-DE" i="1" dirty="0" err="1"/>
              <a:t>inneninterviews</a:t>
            </a:r>
            <a:endParaRPr lang="de-DE" i="1" dirty="0"/>
          </a:p>
          <a:p>
            <a:pPr marL="0" indent="0">
              <a:lnSpc>
                <a:spcPct val="100000"/>
              </a:lnSpc>
              <a:buNone/>
            </a:pPr>
            <a:endParaRPr lang="de-DE" dirty="0"/>
          </a:p>
          <a:p>
            <a:pPr marL="0" lvl="0" indent="0">
              <a:lnSpc>
                <a:spcPct val="100000"/>
              </a:lnSpc>
              <a:buNone/>
            </a:pPr>
            <a:r>
              <a:rPr lang="de-DE" b="1" i="1" dirty="0"/>
              <a:t>Voraussetzungen und Methoden zur Entwicklung einer inklusiven Haltung</a:t>
            </a:r>
          </a:p>
          <a:p>
            <a:pPr marL="0" indent="0">
              <a:lnSpc>
                <a:spcPct val="100000"/>
              </a:lnSpc>
              <a:buNone/>
            </a:pPr>
            <a:r>
              <a:rPr lang="de-DE" dirty="0"/>
              <a:t>Biographiearbeit und Selbstreflexion</a:t>
            </a:r>
          </a:p>
          <a:p>
            <a:pPr>
              <a:lnSpc>
                <a:spcPct val="100000"/>
              </a:lnSpc>
            </a:pPr>
            <a:r>
              <a:rPr lang="de-DE" i="1" dirty="0"/>
              <a:t>[26] „Und das werden sie nicht, auch in der Haltung und Einstellung, in drei, vier oder fünf Jahren raus bekommen. Aber der Wille – und das ist für mich entscheidend – der muss erkennbar sein.“</a:t>
            </a:r>
          </a:p>
          <a:p>
            <a:endParaRPr lang="de-DE" i="1" dirty="0"/>
          </a:p>
          <a:p>
            <a:endParaRPr lang="de-DE" i="1" dirty="0"/>
          </a:p>
          <a:p>
            <a:endParaRPr lang="de-DE" i="1" dirty="0"/>
          </a:p>
          <a:p>
            <a:endParaRPr lang="de-DE"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191289036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95491" y="435863"/>
            <a:ext cx="9967911" cy="6312399"/>
          </a:xfrm>
        </p:spPr>
        <p:txBody>
          <a:bodyPr anchor="t">
            <a:normAutofit/>
          </a:bodyPr>
          <a:lstStyle/>
          <a:p>
            <a:pPr marL="0" indent="0">
              <a:buNone/>
            </a:pPr>
            <a:r>
              <a:rPr lang="de-DE" sz="1600" dirty="0"/>
              <a:t>Literatur zum Behinderungsbegriff</a:t>
            </a:r>
          </a:p>
          <a:p>
            <a:r>
              <a:rPr lang="de-DE" sz="1200" dirty="0"/>
              <a:t>Bielefeldt, H. (2012). Inklusion als Menschenrechtsprinzip: Perspektiven der UN- Behindertenrechtskonvention. In V. Moser &amp; D. Horster (Hrsg.), </a:t>
            </a:r>
            <a:r>
              <a:rPr lang="de-DE" sz="1200" i="1" dirty="0"/>
              <a:t>Ethik der Behindertenpädagogik - Menschenrechte, Menschenwürde, Behinderung - Eine Grundlegung</a:t>
            </a:r>
            <a:r>
              <a:rPr lang="de-DE" sz="1200" dirty="0"/>
              <a:t>, S. 149-166. Stuttgart: Verlag W. Kohlhammer.</a:t>
            </a:r>
          </a:p>
          <a:p>
            <a:r>
              <a:rPr lang="de-DE" sz="1200" dirty="0" err="1"/>
              <a:t>Bleidick</a:t>
            </a:r>
            <a:r>
              <a:rPr lang="de-DE" sz="1200" dirty="0"/>
              <a:t>, U. (1999). </a:t>
            </a:r>
            <a:r>
              <a:rPr lang="de-DE" sz="1200" i="1" dirty="0"/>
              <a:t>Behinderung als pädagogische Aufgabe - Behinderungsbegriff und behindertenpädagogische Theorie</a:t>
            </a:r>
            <a:r>
              <a:rPr lang="de-DE" sz="1200" dirty="0"/>
              <a:t>. Stuttgart: Verlag W. Kohlhammer. </a:t>
            </a:r>
          </a:p>
          <a:p>
            <a:r>
              <a:rPr lang="de-DE" sz="1200" dirty="0" err="1"/>
              <a:t>Bobbert</a:t>
            </a:r>
            <a:r>
              <a:rPr lang="de-DE" sz="1200" dirty="0"/>
              <a:t>, M. (2005). Die Bedeutung von Krankheits- und Behinderungsbegriffen für die Formulierung von Rechten auf Sozialleistungen. In S. </a:t>
            </a:r>
            <a:r>
              <a:rPr lang="de-DE" sz="1200" dirty="0" err="1"/>
              <a:t>Graumann</a:t>
            </a:r>
            <a:r>
              <a:rPr lang="de-DE" sz="1200" dirty="0"/>
              <a:t> &amp; K. Grüber (Hrsg.), </a:t>
            </a:r>
            <a:r>
              <a:rPr lang="de-DE" sz="1200" i="1" dirty="0"/>
              <a:t>Anerkennung, Ethik und Behinderung - Beiträge aus dem Institut Mensch, Ethik und Wissenschaft</a:t>
            </a:r>
            <a:r>
              <a:rPr lang="de-DE" sz="1200" dirty="0"/>
              <a:t>,  S.151-174. Münster: LIT – Verlag.</a:t>
            </a:r>
          </a:p>
          <a:p>
            <a:r>
              <a:rPr lang="de-DE" sz="1200" dirty="0" err="1"/>
              <a:t>Cloerkes</a:t>
            </a:r>
            <a:r>
              <a:rPr lang="de-DE" sz="1200" dirty="0"/>
              <a:t>, G. (1997). </a:t>
            </a:r>
            <a:r>
              <a:rPr lang="de-DE" sz="1200" i="1" dirty="0"/>
              <a:t>Soziologie der Behinderten: Eine Einführung</a:t>
            </a:r>
            <a:r>
              <a:rPr lang="de-DE" sz="1200" dirty="0"/>
              <a:t>. Heidelberg: Universitätsverlag C. Winter.</a:t>
            </a:r>
          </a:p>
          <a:p>
            <a:r>
              <a:rPr lang="de-DE" sz="1200" dirty="0" err="1"/>
              <a:t>Dederich</a:t>
            </a:r>
            <a:r>
              <a:rPr lang="de-DE" sz="1200" dirty="0"/>
              <a:t>, M. (2001). </a:t>
            </a:r>
            <a:r>
              <a:rPr lang="de-DE" sz="1200" i="1" dirty="0"/>
              <a:t>Menschen mit Behinderung zwischen Ausschluss und Anerkennung</a:t>
            </a:r>
            <a:r>
              <a:rPr lang="de-DE" sz="1200" dirty="0"/>
              <a:t>. Bad Heilbrunn: Verlag Julius </a:t>
            </a:r>
            <a:r>
              <a:rPr lang="de-DE" sz="1200" dirty="0" err="1"/>
              <a:t>Klinkhardt</a:t>
            </a:r>
            <a:r>
              <a:rPr lang="de-DE" sz="1200" dirty="0"/>
              <a:t>.</a:t>
            </a:r>
          </a:p>
          <a:p>
            <a:r>
              <a:rPr lang="de-DE" sz="1200" dirty="0" err="1"/>
              <a:t>Dederich</a:t>
            </a:r>
            <a:r>
              <a:rPr lang="de-DE" sz="1200" dirty="0"/>
              <a:t>, M. (2007). Körper, Kultur und Behinderung: Eine Einführung in die </a:t>
            </a:r>
            <a:r>
              <a:rPr lang="de-DE" sz="1200" dirty="0" err="1"/>
              <a:t>Disability</a:t>
            </a:r>
            <a:r>
              <a:rPr lang="de-DE" sz="1200" dirty="0"/>
              <a:t> Studies. Bielefeld: </a:t>
            </a:r>
            <a:r>
              <a:rPr lang="de-DE" sz="1200" dirty="0" err="1"/>
              <a:t>Transcript</a:t>
            </a:r>
            <a:r>
              <a:rPr lang="de-DE" sz="1200" dirty="0"/>
              <a:t> Verlag.</a:t>
            </a:r>
          </a:p>
          <a:p>
            <a:r>
              <a:rPr lang="de-DE" sz="1200" dirty="0" err="1"/>
              <a:t>Dederich</a:t>
            </a:r>
            <a:r>
              <a:rPr lang="de-DE" sz="1200" dirty="0"/>
              <a:t>, M. (2009). Behinderung als sozial- und kulturwissenschaftliche Kategorie. In M. </a:t>
            </a:r>
            <a:r>
              <a:rPr lang="de-DE" sz="1200" dirty="0" err="1"/>
              <a:t>Dederich</a:t>
            </a:r>
            <a:r>
              <a:rPr lang="de-DE" sz="1200" dirty="0"/>
              <a:t> &amp; W.  Jantzen (Hrsg.), </a:t>
            </a:r>
            <a:r>
              <a:rPr lang="de-DE" sz="1200" i="1" dirty="0"/>
              <a:t>Behinderung und</a:t>
            </a:r>
            <a:br>
              <a:rPr lang="de-DE" sz="1200" i="1" dirty="0"/>
            </a:br>
            <a:r>
              <a:rPr lang="de-DE" sz="1200" i="1" dirty="0"/>
              <a:t>Anerkennung</a:t>
            </a:r>
            <a:r>
              <a:rPr lang="de-DE" sz="1200" dirty="0"/>
              <a:t>, S. 15-39. Stuttgart: W. </a:t>
            </a:r>
            <a:r>
              <a:rPr lang="de-DE" sz="1200"/>
              <a:t>Kohlhammer GmbH.</a:t>
            </a:r>
            <a:endParaRPr lang="de-DE" sz="1200" dirty="0"/>
          </a:p>
          <a:p>
            <a:r>
              <a:rPr lang="de-DE" sz="1200" dirty="0"/>
              <a:t>Eberwein, H. &amp; Sasse, A. (Hrsg.). (1998). </a:t>
            </a:r>
            <a:r>
              <a:rPr lang="de-DE" sz="1200" i="1" dirty="0"/>
              <a:t>Behindert sein oder behindert werden? Interdisziplinäre Analysen zum</a:t>
            </a:r>
            <a:br>
              <a:rPr lang="de-DE" sz="1200" i="1" dirty="0"/>
            </a:br>
            <a:r>
              <a:rPr lang="de-DE" sz="1200" i="1" dirty="0"/>
              <a:t>Behinderungsbegriff</a:t>
            </a:r>
            <a:r>
              <a:rPr lang="de-DE" sz="1200" dirty="0"/>
              <a:t>. Neuwied, </a:t>
            </a:r>
            <a:r>
              <a:rPr lang="de-DE" sz="1200" dirty="0" err="1"/>
              <a:t>Kriftel</a:t>
            </a:r>
            <a:r>
              <a:rPr lang="de-DE" sz="1200" dirty="0"/>
              <a:t>, Berlin: Hermann </a:t>
            </a:r>
            <a:r>
              <a:rPr lang="de-DE" sz="1200" dirty="0" err="1"/>
              <a:t>Luchterhand</a:t>
            </a:r>
            <a:r>
              <a:rPr lang="de-DE" sz="1200" dirty="0"/>
              <a:t> Verlag GmbH.</a:t>
            </a:r>
          </a:p>
          <a:p>
            <a:r>
              <a:rPr lang="de-DE" sz="1200" dirty="0" err="1"/>
              <a:t>Felkendorff</a:t>
            </a:r>
            <a:r>
              <a:rPr lang="de-DE" sz="1200" dirty="0"/>
              <a:t>, K. (2003). Ausweitung der Behinderungszone: Neue Behinderungsbegriffe und ihre Folgen. In G. </a:t>
            </a:r>
            <a:r>
              <a:rPr lang="de-DE" sz="1200" dirty="0" err="1"/>
              <a:t>Cloerkes</a:t>
            </a:r>
            <a:r>
              <a:rPr lang="de-DE" sz="1200" dirty="0"/>
              <a:t> (Hrsg.), </a:t>
            </a:r>
            <a:r>
              <a:rPr lang="de-DE" sz="1200" i="1" dirty="0"/>
              <a:t>Wie man behindert wird: Texte zur Konstruktion einer sozialen Rolle und zur Lebenssituation betroffener Menschen</a:t>
            </a:r>
            <a:r>
              <a:rPr lang="de-DE" sz="1200" dirty="0"/>
              <a:t>, S. 25-52. Heidelberg: Winter.</a:t>
            </a:r>
          </a:p>
          <a:p>
            <a:r>
              <a:rPr lang="de-DE" sz="1200" dirty="0"/>
              <a:t>Kardorff, E. (2012). Stigmatisierung, Diskriminierung und Exklusion von Menschen mit Behinderung. In V. Moser &amp; D. Horster (Hrsg.), </a:t>
            </a:r>
            <a:r>
              <a:rPr lang="de-DE" sz="1200" i="1" dirty="0"/>
              <a:t>Ethik der Behindertenpädagogik - Menschenrechte, Menschenwürde, Behinderung - Eine Grundlegung,</a:t>
            </a:r>
            <a:r>
              <a:rPr lang="de-DE" sz="1200" dirty="0"/>
              <a:t> S.118-134. Stuttgart: Verlag W. Kohlhammer.</a:t>
            </a:r>
          </a:p>
          <a:p>
            <a:r>
              <a:rPr lang="de-DE" sz="1200" dirty="0" err="1"/>
              <a:t>Lindmeier</a:t>
            </a:r>
            <a:r>
              <a:rPr lang="de-DE" sz="1200" dirty="0"/>
              <a:t>, C. (1993).  </a:t>
            </a:r>
            <a:r>
              <a:rPr lang="de-DE" sz="1200" i="1" dirty="0"/>
              <a:t>Behinderung- Phänomen oder Faktum?. </a:t>
            </a:r>
            <a:r>
              <a:rPr lang="de-DE" sz="1200" dirty="0"/>
              <a:t>Bad Heilbrunn: </a:t>
            </a:r>
            <a:r>
              <a:rPr lang="de-DE" sz="1200" dirty="0" err="1"/>
              <a:t>Klinkhardt</a:t>
            </a:r>
            <a:r>
              <a:rPr lang="de-DE" sz="1200" dirty="0"/>
              <a:t>.</a:t>
            </a:r>
          </a:p>
          <a:p>
            <a:r>
              <a:rPr lang="de-DE" sz="1200" dirty="0"/>
              <a:t>Scholz, M. (2010). </a:t>
            </a:r>
            <a:r>
              <a:rPr lang="de-DE" sz="1200" i="1" dirty="0"/>
              <a:t>Presse und Behinderung: Eine qualitative und quantitative Untersuchung</a:t>
            </a:r>
            <a:r>
              <a:rPr lang="de-DE" sz="1200" dirty="0"/>
              <a:t>. Wiesbaden VS Verlag für Sozialwissenschaften.</a:t>
            </a:r>
          </a:p>
          <a:p>
            <a:r>
              <a:rPr lang="de-DE" sz="1200" dirty="0" err="1"/>
              <a:t>Zirfas</a:t>
            </a:r>
            <a:r>
              <a:rPr lang="de-DE" sz="1200" dirty="0"/>
              <a:t>, J. (1998). Die Normativität des Humanen. Zur Theorie der Behinderung aus Sicht von pädagogischer Anthropologie und Ethik. In H. Eberwein &amp; A. Sasse  (Hrsg.), </a:t>
            </a:r>
            <a:r>
              <a:rPr lang="de-DE" sz="1200" i="1" dirty="0"/>
              <a:t>Behindert sein oder behindert werden? Interdisziplinäre Analysen zum Behinderungsbegriff</a:t>
            </a:r>
            <a:r>
              <a:rPr lang="de-DE" sz="1200" dirty="0"/>
              <a:t>, S.96-119. Neuwied, </a:t>
            </a:r>
            <a:r>
              <a:rPr lang="de-DE" sz="1200" dirty="0" err="1"/>
              <a:t>Kriftel</a:t>
            </a:r>
            <a:r>
              <a:rPr lang="de-DE" sz="1200" dirty="0"/>
              <a:t>, Berlin: Hermann </a:t>
            </a:r>
            <a:r>
              <a:rPr lang="de-DE" sz="1200" dirty="0" err="1"/>
              <a:t>Luchterhand</a:t>
            </a:r>
            <a:r>
              <a:rPr lang="de-DE" sz="1200" dirty="0"/>
              <a:t> Verlag GmbH.</a:t>
            </a:r>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93225466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37212" y="761997"/>
            <a:ext cx="10096498" cy="5795966"/>
          </a:xfrm>
        </p:spPr>
        <p:txBody>
          <a:bodyPr anchor="t">
            <a:normAutofit/>
          </a:bodyPr>
          <a:lstStyle/>
          <a:p>
            <a:pPr marL="0" indent="0">
              <a:buNone/>
            </a:pPr>
            <a:r>
              <a:rPr lang="de-DE" sz="1600" dirty="0"/>
              <a:t>Literatur zum Inklusionsdiskurs</a:t>
            </a:r>
          </a:p>
          <a:p>
            <a:r>
              <a:rPr lang="de-DE" sz="1200" dirty="0"/>
              <a:t>Bielefeldt, H. (2009). </a:t>
            </a:r>
            <a:r>
              <a:rPr lang="de-DE" sz="1200" i="1" dirty="0"/>
              <a:t>Zum Innovationspotenzial der UN-Behindertenrechts-Konvention </a:t>
            </a:r>
            <a:r>
              <a:rPr lang="de-DE" sz="1200" dirty="0"/>
              <a:t>(3.Aufl.). Berlin: Deutsches Institut für Menschenrechte. </a:t>
            </a:r>
          </a:p>
          <a:p>
            <a:r>
              <a:rPr lang="de-DE" sz="1200" dirty="0" err="1"/>
              <a:t>Demmer</a:t>
            </a:r>
            <a:r>
              <a:rPr lang="de-DE" sz="1200" dirty="0"/>
              <a:t>-Dieckmann, I. (2010): Forschungsergebnisse zum Gemeinsamen Unterricht. In: https://</a:t>
            </a:r>
            <a:r>
              <a:rPr lang="de-DE" sz="1200" dirty="0" err="1"/>
              <a:t>inklusionsfakten.de</a:t>
            </a:r>
            <a:r>
              <a:rPr lang="de-DE" sz="1200" dirty="0"/>
              <a:t>/</a:t>
            </a:r>
            <a:r>
              <a:rPr lang="de-DE" sz="1200" dirty="0" err="1"/>
              <a:t>wp</a:t>
            </a:r>
            <a:r>
              <a:rPr lang="de-DE" sz="1200" dirty="0"/>
              <a:t>-content/</a:t>
            </a:r>
            <a:r>
              <a:rPr lang="de-DE" sz="1200" dirty="0" err="1"/>
              <a:t>uploads</a:t>
            </a:r>
            <a:r>
              <a:rPr lang="de-DE" sz="1200" dirty="0"/>
              <a:t>/2014/09/</a:t>
            </a:r>
            <a:r>
              <a:rPr lang="de-DE" sz="1200" dirty="0" err="1"/>
              <a:t>forschungsergebnisse_gu.pdf</a:t>
            </a:r>
            <a:endParaRPr lang="de-DE" sz="1200" dirty="0"/>
          </a:p>
          <a:p>
            <a:r>
              <a:rPr lang="de-DE" sz="1200" dirty="0" err="1"/>
              <a:t>Doose</a:t>
            </a:r>
            <a:r>
              <a:rPr lang="de-DE" sz="1200" dirty="0"/>
              <a:t>, S. (2011). </a:t>
            </a:r>
            <a:r>
              <a:rPr lang="de-DE" sz="1200" i="1" dirty="0"/>
              <a:t>"I </a:t>
            </a:r>
            <a:r>
              <a:rPr lang="de-DE" sz="1200" i="1" dirty="0" err="1"/>
              <a:t>want</a:t>
            </a:r>
            <a:r>
              <a:rPr lang="de-DE" sz="1200" i="1" dirty="0"/>
              <a:t> </a:t>
            </a:r>
            <a:r>
              <a:rPr lang="de-DE" sz="1200" i="1" dirty="0" err="1"/>
              <a:t>my</a:t>
            </a:r>
            <a:r>
              <a:rPr lang="de-DE" sz="1200" i="1" dirty="0"/>
              <a:t> </a:t>
            </a:r>
            <a:r>
              <a:rPr lang="de-DE" sz="1200" i="1" dirty="0" err="1"/>
              <a:t>dream</a:t>
            </a:r>
            <a:r>
              <a:rPr lang="de-DE" sz="1200" i="1" dirty="0"/>
              <a:t>!" Persönliche Zukunftsplanung. Neue Perspektiven und Methoden einer individuellen Hilfeplanung mit Menschen mit Behinderungen. </a:t>
            </a:r>
            <a:r>
              <a:rPr lang="de-DE" sz="1200" dirty="0"/>
              <a:t>Kassel: Netzwerk People First Deutschland e.V. http://</a:t>
            </a:r>
            <a:r>
              <a:rPr lang="de-DE" sz="1200" dirty="0" err="1"/>
              <a:t>bidok.uibk.ac.at</a:t>
            </a:r>
            <a:r>
              <a:rPr lang="de-DE" sz="1200" dirty="0"/>
              <a:t>/</a:t>
            </a:r>
            <a:r>
              <a:rPr lang="de-DE" sz="1200" dirty="0" err="1"/>
              <a:t>library</a:t>
            </a:r>
            <a:r>
              <a:rPr lang="de-DE" sz="1200" dirty="0"/>
              <a:t>/</a:t>
            </a:r>
            <a:r>
              <a:rPr lang="de-DE" sz="1200" dirty="0" err="1"/>
              <a:t>doosezukunftsplanung.html</a:t>
            </a:r>
            <a:endParaRPr lang="de-DE" sz="1200" dirty="0"/>
          </a:p>
          <a:p>
            <a:r>
              <a:rPr lang="de-DE" sz="1200" dirty="0" err="1"/>
              <a:t>Feuser</a:t>
            </a:r>
            <a:r>
              <a:rPr lang="de-DE" sz="1200" dirty="0"/>
              <a:t>, G. (2015). Zur Frage der Didaktik einer inklusionskompetenten </a:t>
            </a:r>
            <a:r>
              <a:rPr lang="de-DE" sz="1200" dirty="0" err="1"/>
              <a:t>LehrerInnen</a:t>
            </a:r>
            <a:r>
              <a:rPr lang="de-DE" sz="1200" dirty="0"/>
              <a:t>-Bildung unter Aspekten multiprofessioneller Unterrichtsarbeit. In T. Häcker &amp; M. Walm (Hrsg.), </a:t>
            </a:r>
            <a:r>
              <a:rPr lang="de-DE" sz="1200" i="1" dirty="0"/>
              <a:t>Inklusion als Entwicklung - Konsequenzen für Schule und Lehrerbildung</a:t>
            </a:r>
            <a:r>
              <a:rPr lang="de-DE" sz="1200" dirty="0"/>
              <a:t>, S.47-67. Bad Heilbrunn:</a:t>
            </a:r>
            <a:br>
              <a:rPr lang="de-DE" sz="1200" dirty="0"/>
            </a:br>
            <a:r>
              <a:rPr lang="de-DE" sz="1200" dirty="0"/>
              <a:t>Verlag Julius </a:t>
            </a:r>
            <a:r>
              <a:rPr lang="de-DE" sz="1200" dirty="0" err="1"/>
              <a:t>Klinkhardt</a:t>
            </a:r>
            <a:r>
              <a:rPr lang="de-DE" sz="1200" dirty="0"/>
              <a:t>.</a:t>
            </a:r>
          </a:p>
          <a:p>
            <a:r>
              <a:rPr lang="de-DE" sz="1200" dirty="0" err="1"/>
              <a:t>Feuser</a:t>
            </a:r>
            <a:r>
              <a:rPr lang="de-DE" sz="1200" dirty="0"/>
              <a:t>, G. (2013). </a:t>
            </a:r>
            <a:r>
              <a:rPr lang="de-DE" sz="1200" i="1" dirty="0"/>
              <a:t>Inklusive Bildung- ein pädagogisches Paradoxon</a:t>
            </a:r>
            <a:r>
              <a:rPr lang="de-DE" sz="1200" dirty="0"/>
              <a:t>. http://</a:t>
            </a:r>
            <a:r>
              <a:rPr lang="de-DE" sz="1200" dirty="0" err="1"/>
              <a:t>www.georg-feuser.com</a:t>
            </a:r>
            <a:r>
              <a:rPr lang="de-DE" sz="1200" dirty="0"/>
              <a:t>/</a:t>
            </a:r>
            <a:r>
              <a:rPr lang="de-DE" sz="1200" dirty="0" err="1"/>
              <a:t>conpresso</a:t>
            </a:r>
            <a:r>
              <a:rPr lang="de-DE" sz="1200" dirty="0"/>
              <a:t>/_</a:t>
            </a:r>
            <a:r>
              <a:rPr lang="de-DE" sz="1200" dirty="0" err="1"/>
              <a:t>data</a:t>
            </a:r>
            <a:r>
              <a:rPr lang="de-DE" sz="1200" dirty="0"/>
              <a:t>/</a:t>
            </a:r>
            <a:r>
              <a:rPr lang="de-DE" sz="1200" dirty="0" err="1"/>
              <a:t>Feuser_G</a:t>
            </a:r>
            <a:r>
              <a:rPr lang="de-DE" sz="1200" dirty="0"/>
              <a:t>_- _</a:t>
            </a:r>
            <a:r>
              <a:rPr lang="de-DE" sz="1200" dirty="0" err="1"/>
              <a:t>Inklusive_Bildung</a:t>
            </a:r>
            <a:r>
              <a:rPr lang="de-DE" sz="1200" dirty="0"/>
              <a:t>_ _ein_p_dagogisches_Paradoxon_17_07_2013.pdf</a:t>
            </a:r>
          </a:p>
          <a:p>
            <a:r>
              <a:rPr lang="de-DE" sz="1200" dirty="0" err="1"/>
              <a:t>Feuser</a:t>
            </a:r>
            <a:r>
              <a:rPr lang="de-DE" sz="1200" dirty="0"/>
              <a:t>, G. (2012). Der lange Marsch durch die Institutionen... Ein </a:t>
            </a:r>
            <a:r>
              <a:rPr lang="de-DE" sz="1200" dirty="0" err="1"/>
              <a:t>Inklusionismus</a:t>
            </a:r>
            <a:r>
              <a:rPr lang="de-DE" sz="1200" dirty="0"/>
              <a:t> war nicht das Ziel! In: </a:t>
            </a:r>
            <a:r>
              <a:rPr lang="de-DE" sz="1200" i="1" dirty="0"/>
              <a:t>Behindertenpädagogik 51 </a:t>
            </a:r>
            <a:r>
              <a:rPr lang="de-DE" sz="1200" dirty="0"/>
              <a:t>(1), 5-34.</a:t>
            </a:r>
          </a:p>
          <a:p>
            <a:r>
              <a:rPr lang="de-DE" sz="1200" dirty="0"/>
              <a:t>Hinz A. (2002). Von der Integration zur Inklusion - terminologisches Spiel oder konzeptionelle Weiterentwicklung? In: </a:t>
            </a:r>
            <a:r>
              <a:rPr lang="de-DE" sz="1200" i="1" dirty="0"/>
              <a:t>Zeitschrift für Heilpädagogik 53</a:t>
            </a:r>
            <a:r>
              <a:rPr lang="de-DE" sz="1200" dirty="0"/>
              <a:t>, 2002, 354-361.</a:t>
            </a:r>
          </a:p>
          <a:p>
            <a:r>
              <a:rPr lang="de-DE" sz="1200" dirty="0"/>
              <a:t>Jantzen, W. (2013). Behindertenpädagogik in Zeiten der Heiligen Inklusion. In </a:t>
            </a:r>
            <a:r>
              <a:rPr lang="de-DE" sz="1200" i="1" dirty="0"/>
              <a:t>Behindertenpädagogik 51</a:t>
            </a:r>
            <a:r>
              <a:rPr lang="de-DE" sz="1200" dirty="0"/>
              <a:t>, (1), 35-53.</a:t>
            </a:r>
          </a:p>
          <a:p>
            <a:r>
              <a:rPr lang="de-DE" sz="1200" dirty="0"/>
              <a:t>Moser, V. &amp; Sasse, A. (2008). </a:t>
            </a:r>
            <a:r>
              <a:rPr lang="de-DE" sz="1200" i="1" dirty="0"/>
              <a:t>Theorien der Behindertenpädagogik</a:t>
            </a:r>
            <a:r>
              <a:rPr lang="de-DE" sz="1200" dirty="0"/>
              <a:t>. München: UTB</a:t>
            </a:r>
          </a:p>
          <a:p>
            <a:r>
              <a:rPr lang="de-DE" sz="1200" dirty="0"/>
              <a:t>Sander, A. (2003). </a:t>
            </a:r>
            <a:r>
              <a:rPr lang="de-DE" sz="1200" i="1" dirty="0"/>
              <a:t>Über die Integration zur Inklusion</a:t>
            </a:r>
            <a:r>
              <a:rPr lang="de-DE" sz="1200" dirty="0"/>
              <a:t>. St. </a:t>
            </a:r>
            <a:r>
              <a:rPr lang="de-DE" sz="1200" dirty="0" err="1"/>
              <a:t>Ingberg</a:t>
            </a:r>
            <a:r>
              <a:rPr lang="de-DE" sz="1200" dirty="0"/>
              <a:t>.</a:t>
            </a:r>
          </a:p>
          <a:p>
            <a:r>
              <a:rPr lang="de-DE" sz="1200" dirty="0"/>
              <a:t>Seitz, S. (2014). Inklusion in der Grundschule. In E. Franz et al. (Hrsg.), </a:t>
            </a:r>
            <a:r>
              <a:rPr lang="de-DE" sz="1200" i="1" dirty="0"/>
              <a:t>Inklusion. Eine Herausforderung für die Grundschulpädagogik. Entwicklungslinien und Forschungsbefunde</a:t>
            </a:r>
            <a:r>
              <a:rPr lang="de-DE" sz="1200" dirty="0"/>
              <a:t>, S.21-33. </a:t>
            </a:r>
            <a:r>
              <a:rPr lang="de-DE" sz="1200" dirty="0" err="1"/>
              <a:t>Hohengehren</a:t>
            </a:r>
            <a:r>
              <a:rPr lang="de-DE" sz="1200" dirty="0"/>
              <a:t>: Schneider Verlag.</a:t>
            </a:r>
          </a:p>
          <a:p>
            <a:r>
              <a:rPr lang="de-DE" sz="1200" dirty="0"/>
              <a:t>Schulze, M. (2004). Von der Segregation zur Integration und weiter zur Inklusion - (neue) Wege zur sonderpädagogischen Förderung(?) In W. </a:t>
            </a:r>
            <a:r>
              <a:rPr lang="de-DE" sz="1200" dirty="0" err="1"/>
              <a:t>Baudisch</a:t>
            </a:r>
            <a:r>
              <a:rPr lang="de-DE" sz="1200" dirty="0"/>
              <a:t> , M. Schulze, E. </a:t>
            </a:r>
            <a:r>
              <a:rPr lang="de-DE" sz="1200" dirty="0" err="1"/>
              <a:t>Wüllenweber</a:t>
            </a:r>
            <a:r>
              <a:rPr lang="de-DE" sz="1200" dirty="0"/>
              <a:t> (Hrsg.), </a:t>
            </a:r>
            <a:r>
              <a:rPr lang="de-DE" sz="1200" i="1" dirty="0"/>
              <a:t>Einführung in die Rehabilitationspädagogik, </a:t>
            </a:r>
            <a:r>
              <a:rPr lang="de-DE" sz="1200" dirty="0"/>
              <a:t>S.206-231. Stuttgart: Kohlhammer.</a:t>
            </a:r>
            <a:br>
              <a:rPr lang="de-DE" sz="800" dirty="0"/>
            </a:br>
            <a:r>
              <a:rPr lang="de-DE" sz="800" dirty="0"/>
              <a:t> </a:t>
            </a:r>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3302208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51500" y="1083731"/>
            <a:ext cx="10067923" cy="4690532"/>
          </a:xfrm>
        </p:spPr>
        <p:txBody>
          <a:bodyPr anchor="t">
            <a:normAutofit lnSpcReduction="10000"/>
          </a:bodyPr>
          <a:lstStyle/>
          <a:p>
            <a:pPr marL="0" indent="0">
              <a:lnSpc>
                <a:spcPct val="100000"/>
              </a:lnSpc>
              <a:buNone/>
            </a:pPr>
            <a:r>
              <a:rPr lang="de-DE" i="1" dirty="0"/>
              <a:t>Behinderung als soziale Kategorie</a:t>
            </a:r>
          </a:p>
          <a:p>
            <a:pPr marL="0" indent="0">
              <a:lnSpc>
                <a:spcPct val="100000"/>
              </a:lnSpc>
              <a:buNone/>
            </a:pPr>
            <a:endParaRPr lang="de-DE" i="1" dirty="0"/>
          </a:p>
          <a:p>
            <a:pPr>
              <a:lnSpc>
                <a:spcPct val="100000"/>
              </a:lnSpc>
            </a:pPr>
            <a:r>
              <a:rPr lang="de-DE" dirty="0"/>
              <a:t>In den 90er Jahren Paradigmenwechsel hin zu Integration, veränderte Sichtweise auf Behinderung</a:t>
            </a:r>
          </a:p>
          <a:p>
            <a:pPr>
              <a:lnSpc>
                <a:spcPct val="100000"/>
              </a:lnSpc>
            </a:pPr>
            <a:endParaRPr lang="de-DE" dirty="0"/>
          </a:p>
          <a:p>
            <a:pPr>
              <a:lnSpc>
                <a:spcPct val="100000"/>
              </a:lnSpc>
            </a:pPr>
            <a:r>
              <a:rPr lang="de-DE" dirty="0"/>
              <a:t>Innerhalb sozialer Definitionen große Spannbreite:</a:t>
            </a:r>
          </a:p>
          <a:p>
            <a:pPr marL="0" indent="0">
              <a:lnSpc>
                <a:spcPct val="100000"/>
              </a:lnSpc>
              <a:buNone/>
            </a:pPr>
            <a:endParaRPr lang="de-DE" sz="1800" dirty="0"/>
          </a:p>
          <a:p>
            <a:pPr marL="944563" indent="-450850">
              <a:lnSpc>
                <a:spcPct val="100000"/>
              </a:lnSpc>
              <a:buFont typeface="+mj-lt"/>
              <a:buAutoNum type="alphaLcParenR" startAt="3"/>
            </a:pPr>
            <a:r>
              <a:rPr lang="de-DE" sz="1800" dirty="0"/>
              <a:t>Behinderung durch soziale Bewertung </a:t>
            </a:r>
            <a:r>
              <a:rPr lang="de-DE" sz="1800" b="1" dirty="0"/>
              <a:t>(als behindert gesehen werden)</a:t>
            </a:r>
          </a:p>
          <a:p>
            <a:pPr marL="272733" indent="0">
              <a:lnSpc>
                <a:spcPct val="100000"/>
              </a:lnSpc>
              <a:buNone/>
            </a:pPr>
            <a:endParaRPr lang="de-DE" dirty="0"/>
          </a:p>
          <a:p>
            <a:pPr marL="0" indent="0">
              <a:lnSpc>
                <a:spcPct val="100000"/>
              </a:lnSpc>
              <a:buNone/>
            </a:pPr>
            <a:r>
              <a:rPr lang="de-DE" dirty="0">
                <a:latin typeface="Cambria Math" panose="02040503050406030204" pitchFamily="18" charset="0"/>
                <a:ea typeface="Cambria Math" panose="02040503050406030204" pitchFamily="18" charset="0"/>
                <a:sym typeface="Wingdings" pitchFamily="2" charset="2"/>
              </a:rPr>
              <a:t>→</a:t>
            </a:r>
            <a:r>
              <a:rPr lang="de-DE" dirty="0">
                <a:sym typeface="Wingdings" pitchFamily="2" charset="2"/>
              </a:rPr>
              <a:t> </a:t>
            </a:r>
            <a:r>
              <a:rPr lang="de-DE" dirty="0"/>
              <a:t>Anteil der Umwelt verstärkter im Mittelpunkt (Bsp. Interaktionistische und konstruktivistische Ansätze)</a:t>
            </a:r>
            <a:r>
              <a:rPr lang="de-DE" b="1" dirty="0"/>
              <a:t> - </a:t>
            </a:r>
            <a:r>
              <a:rPr lang="de-DE" dirty="0"/>
              <a:t>Ansätze werden zur theoretischen Grundlegung des Paradigmenwechsels herangezogen</a:t>
            </a:r>
          </a:p>
          <a:p>
            <a:pPr marL="0" indent="0">
              <a:buNone/>
            </a:pPr>
            <a:endParaRPr lang="de-DE" sz="1900"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3634947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44356" y="1413400"/>
            <a:ext cx="10082211" cy="4031194"/>
          </a:xfrm>
        </p:spPr>
        <p:txBody>
          <a:bodyPr anchor="t">
            <a:normAutofit/>
          </a:bodyPr>
          <a:lstStyle/>
          <a:p>
            <a:pPr marL="0" indent="0">
              <a:lnSpc>
                <a:spcPct val="100000"/>
              </a:lnSpc>
              <a:buNone/>
            </a:pPr>
            <a:r>
              <a:rPr lang="de-DE" i="1" dirty="0"/>
              <a:t>Behinderung als Systemfolge</a:t>
            </a:r>
          </a:p>
          <a:p>
            <a:pPr marL="0" indent="0">
              <a:lnSpc>
                <a:spcPct val="100000"/>
              </a:lnSpc>
              <a:buNone/>
            </a:pPr>
            <a:endParaRPr lang="de-DE" i="1" dirty="0"/>
          </a:p>
          <a:p>
            <a:pPr>
              <a:lnSpc>
                <a:spcPct val="100000"/>
              </a:lnSpc>
            </a:pPr>
            <a:r>
              <a:rPr lang="de-DE" dirty="0"/>
              <a:t>Behinderung entsteht durch Eigenlogik von Systemen</a:t>
            </a:r>
          </a:p>
          <a:p>
            <a:pPr>
              <a:lnSpc>
                <a:spcPct val="100000"/>
              </a:lnSpc>
            </a:pPr>
            <a:r>
              <a:rPr lang="de-DE" dirty="0"/>
              <a:t>Menschen mit bestimmten Eigenschaften “stören“ Systeme, je stärker diese Störung, umso wahrscheinlicher die Wegsortierung in Spezialräume</a:t>
            </a:r>
            <a:endParaRPr lang="de-DE" b="1" dirty="0"/>
          </a:p>
          <a:p>
            <a:pPr>
              <a:lnSpc>
                <a:spcPct val="100000"/>
              </a:lnSpc>
            </a:pPr>
            <a:r>
              <a:rPr lang="de-DE" dirty="0"/>
              <a:t>Systeme reagieren auf Komplexität mit Ausdifferenzierung (Bsp. Schule)</a:t>
            </a:r>
          </a:p>
          <a:p>
            <a:pPr marL="0" indent="0">
              <a:lnSpc>
                <a:spcPct val="100000"/>
              </a:lnSpc>
              <a:buNone/>
            </a:pPr>
            <a:endParaRPr lang="de-DE" dirty="0"/>
          </a:p>
          <a:p>
            <a:pPr marL="0" indent="0">
              <a:lnSpc>
                <a:spcPct val="100000"/>
              </a:lnSpc>
              <a:buNone/>
            </a:pPr>
            <a:r>
              <a:rPr lang="de-DE" dirty="0">
                <a:latin typeface="Cambria Math" panose="02040503050406030204" pitchFamily="18" charset="0"/>
                <a:ea typeface="Cambria Math" panose="02040503050406030204" pitchFamily="18" charset="0"/>
                <a:sym typeface="Wingdings" pitchFamily="2" charset="2"/>
              </a:rPr>
              <a:t>→</a:t>
            </a:r>
            <a:r>
              <a:rPr lang="de-DE" dirty="0">
                <a:sym typeface="Wingdings" pitchFamily="2" charset="2"/>
              </a:rPr>
              <a:t> </a:t>
            </a:r>
            <a:r>
              <a:rPr lang="de-DE" dirty="0"/>
              <a:t>Behinderung wird durch Unterscheidung in Systemen konstruiert (</a:t>
            </a:r>
            <a:r>
              <a:rPr lang="de-DE" b="1" dirty="0"/>
              <a:t>behindert gemacht werden)</a:t>
            </a:r>
          </a:p>
          <a:p>
            <a:pPr marL="0" indent="0">
              <a:buNone/>
            </a:pPr>
            <a:endParaRPr lang="de-DE" i="1"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4169608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102E8E4-3982-4884-AA0F-68EC37047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EB3F61-F91A-45E6-81DA-F22A4CBAC4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61998"/>
            <a:ext cx="1286934" cy="5333999"/>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Inhaltsplatzhalter 2">
            <a:extLst>
              <a:ext uri="{FF2B5EF4-FFF2-40B4-BE49-F238E27FC236}">
                <a16:creationId xmlns:a16="http://schemas.microsoft.com/office/drawing/2014/main" id="{8C845955-42B8-4258-A603-BB242CFF0BF1}"/>
              </a:ext>
            </a:extLst>
          </p:cNvPr>
          <p:cNvSpPr>
            <a:spLocks noGrp="1"/>
          </p:cNvSpPr>
          <p:nvPr>
            <p:ph idx="1"/>
          </p:nvPr>
        </p:nvSpPr>
        <p:spPr>
          <a:xfrm>
            <a:off x="1461025" y="1767147"/>
            <a:ext cx="10067923" cy="3323699"/>
          </a:xfrm>
        </p:spPr>
        <p:txBody>
          <a:bodyPr anchor="t">
            <a:normAutofit/>
          </a:bodyPr>
          <a:lstStyle/>
          <a:p>
            <a:pPr marL="0" indent="0">
              <a:buNone/>
            </a:pPr>
            <a:r>
              <a:rPr lang="de-DE" i="1" dirty="0"/>
              <a:t>Behinderung als Gesellschaftsprodukt</a:t>
            </a:r>
          </a:p>
          <a:p>
            <a:pPr marL="0" indent="0">
              <a:buNone/>
            </a:pPr>
            <a:endParaRPr lang="de-DE" i="1" dirty="0"/>
          </a:p>
          <a:p>
            <a:r>
              <a:rPr lang="de-DE" dirty="0"/>
              <a:t>Behinderung entsteht wenn Merkmale in Bezug gesetzt werden zu gesellschaftlichen Minimalvorstellungen über Fähigkeiten </a:t>
            </a:r>
          </a:p>
          <a:p>
            <a:r>
              <a:rPr lang="de-DE" dirty="0"/>
              <a:t>3 gesellschaftliche Funktionsleistungen relevant: Nützlichkeit, Verantwortlichkeit, Kontaktfähigkeit </a:t>
            </a:r>
          </a:p>
          <a:p>
            <a:r>
              <a:rPr lang="de-DE" dirty="0"/>
              <a:t>Zuschreibung von geringem Gebrauchswert, Bildungsunfähigkeit, Unsittlichkeit </a:t>
            </a:r>
            <a:r>
              <a:rPr lang="de-DE" dirty="0">
                <a:latin typeface="Cambria Math" panose="02040503050406030204" pitchFamily="18" charset="0"/>
                <a:ea typeface="Cambria Math" panose="02040503050406030204" pitchFamily="18" charset="0"/>
                <a:sym typeface="Wingdings" pitchFamily="2" charset="2"/>
              </a:rPr>
              <a:t>→</a:t>
            </a:r>
            <a:r>
              <a:rPr lang="de-DE" dirty="0"/>
              <a:t> Behinderung an der Teilnahme an Aneignungsprozessen und am Arbeitsleben </a:t>
            </a:r>
            <a:r>
              <a:rPr lang="de-DE" b="1" dirty="0"/>
              <a:t>(behindert werden)</a:t>
            </a:r>
          </a:p>
          <a:p>
            <a:endParaRPr lang="de-DE" b="1" dirty="0"/>
          </a:p>
          <a:p>
            <a:endParaRPr lang="de-DE" b="1" dirty="0"/>
          </a:p>
        </p:txBody>
      </p:sp>
      <p:sp>
        <p:nvSpPr>
          <p:cNvPr id="14" name="Rectangle 13">
            <a:extLst>
              <a:ext uri="{FF2B5EF4-FFF2-40B4-BE49-F238E27FC236}">
                <a16:creationId xmlns:a16="http://schemas.microsoft.com/office/drawing/2014/main" id="{C0D1CB9A-4C6B-4843-B8E9-CD0071D37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a:extLst>
              <a:ext uri="{FF2B5EF4-FFF2-40B4-BE49-F238E27FC236}">
                <a16:creationId xmlns:a16="http://schemas.microsoft.com/office/drawing/2014/main" id="{27CB96DC-CC8B-4A91-B6DE-DCE5BFD1BE68}"/>
              </a:ext>
            </a:extLst>
          </p:cNvPr>
          <p:cNvPicPr>
            <a:picLocks noChangeAspect="1"/>
          </p:cNvPicPr>
          <p:nvPr/>
        </p:nvPicPr>
        <p:blipFill>
          <a:blip r:embed="rId2"/>
          <a:stretch>
            <a:fillRect/>
          </a:stretch>
        </p:blipFill>
        <p:spPr>
          <a:xfrm>
            <a:off x="84083" y="0"/>
            <a:ext cx="682811" cy="682811"/>
          </a:xfrm>
          <a:prstGeom prst="rect">
            <a:avLst/>
          </a:prstGeom>
        </p:spPr>
      </p:pic>
      <p:pic>
        <p:nvPicPr>
          <p:cNvPr id="5" name="Grafik 4">
            <a:extLst>
              <a:ext uri="{FF2B5EF4-FFF2-40B4-BE49-F238E27FC236}">
                <a16:creationId xmlns:a16="http://schemas.microsoft.com/office/drawing/2014/main" id="{737A255F-F514-478D-A580-AC6E195F2C01}"/>
              </a:ext>
            </a:extLst>
          </p:cNvPr>
          <p:cNvPicPr>
            <a:picLocks noChangeAspect="1"/>
          </p:cNvPicPr>
          <p:nvPr/>
        </p:nvPicPr>
        <p:blipFill>
          <a:blip r:embed="rId3"/>
          <a:stretch>
            <a:fillRect/>
          </a:stretch>
        </p:blipFill>
        <p:spPr>
          <a:xfrm>
            <a:off x="11034928" y="109737"/>
            <a:ext cx="1072989" cy="573074"/>
          </a:xfrm>
          <a:prstGeom prst="rect">
            <a:avLst/>
          </a:prstGeom>
        </p:spPr>
      </p:pic>
    </p:spTree>
    <p:extLst>
      <p:ext uri="{BB962C8B-B14F-4D97-AF65-F5344CB8AC3E}">
        <p14:creationId xmlns:p14="http://schemas.microsoft.com/office/powerpoint/2010/main" val="2363591506"/>
      </p:ext>
    </p:extLst>
  </p:cSld>
  <p:clrMapOvr>
    <a:masterClrMapping/>
  </p:clrMapOvr>
</p:sld>
</file>

<file path=ppt/theme/theme1.xml><?xml version="1.0" encoding="utf-8"?>
<a:theme xmlns:a="http://schemas.openxmlformats.org/drawingml/2006/main" name="Rahmen">
  <a:themeElements>
    <a:clrScheme name="Rahmen">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Rahmen">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Rahmen">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6130</Words>
  <Application>Microsoft Macintosh PowerPoint</Application>
  <PresentationFormat>Breitbild</PresentationFormat>
  <Paragraphs>428</Paragraphs>
  <Slides>68</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68</vt:i4>
      </vt:variant>
    </vt:vector>
  </HeadingPairs>
  <TitlesOfParts>
    <vt:vector size="75" baseType="lpstr">
      <vt:lpstr>Arial</vt:lpstr>
      <vt:lpstr>Calibri</vt:lpstr>
      <vt:lpstr>Cambria Math</vt:lpstr>
      <vt:lpstr>Corbel</vt:lpstr>
      <vt:lpstr>Wingdings</vt:lpstr>
      <vt:lpstr>Wingdings 2</vt:lpstr>
      <vt:lpstr>Rahmen</vt:lpstr>
      <vt:lpstr>PowerPoint-Präsentation</vt:lpstr>
      <vt:lpstr>Inhalt</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Anja Stolakis</dc:creator>
  <cp:lastModifiedBy>Anja Stolakis</cp:lastModifiedBy>
  <cp:revision>9</cp:revision>
  <dcterms:created xsi:type="dcterms:W3CDTF">2020-10-05T12:43:48Z</dcterms:created>
  <dcterms:modified xsi:type="dcterms:W3CDTF">2022-08-19T10:22:28Z</dcterms:modified>
</cp:coreProperties>
</file>