
<file path=[Content_Types].xml><?xml version="1.0" encoding="utf-8"?>
<Types xmlns="http://schemas.openxmlformats.org/package/2006/content-types">
  <Default Extension="emf" ContentType="image/x-emf"/>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256" r:id="rId2"/>
    <p:sldId id="259" r:id="rId3"/>
    <p:sldId id="263" r:id="rId4"/>
    <p:sldId id="647" r:id="rId5"/>
    <p:sldId id="648" r:id="rId6"/>
    <p:sldId id="265" r:id="rId7"/>
    <p:sldId id="646" r:id="rId8"/>
    <p:sldId id="264" r:id="rId9"/>
    <p:sldId id="735" r:id="rId10"/>
    <p:sldId id="279" r:id="rId11"/>
    <p:sldId id="278" r:id="rId12"/>
    <p:sldId id="656" r:id="rId13"/>
    <p:sldId id="280" r:id="rId14"/>
    <p:sldId id="281" r:id="rId15"/>
    <p:sldId id="653" r:id="rId16"/>
    <p:sldId id="282" r:id="rId17"/>
    <p:sldId id="698" r:id="rId18"/>
    <p:sldId id="700" r:id="rId19"/>
    <p:sldId id="701" r:id="rId20"/>
    <p:sldId id="739" r:id="rId21"/>
    <p:sldId id="702" r:id="rId22"/>
    <p:sldId id="699" r:id="rId23"/>
    <p:sldId id="703" r:id="rId24"/>
    <p:sldId id="725" r:id="rId25"/>
    <p:sldId id="737" r:id="rId26"/>
    <p:sldId id="657" r:id="rId27"/>
    <p:sldId id="284" r:id="rId28"/>
    <p:sldId id="285" r:id="rId29"/>
    <p:sldId id="652" r:id="rId30"/>
    <p:sldId id="705" r:id="rId31"/>
    <p:sldId id="719" r:id="rId32"/>
    <p:sldId id="720" r:id="rId33"/>
    <p:sldId id="740" r:id="rId34"/>
    <p:sldId id="721" r:id="rId35"/>
    <p:sldId id="722" r:id="rId36"/>
    <p:sldId id="724" r:id="rId37"/>
    <p:sldId id="738" r:id="rId38"/>
    <p:sldId id="658" r:id="rId39"/>
    <p:sldId id="287" r:id="rId40"/>
    <p:sldId id="712" r:id="rId41"/>
    <p:sldId id="288" r:id="rId42"/>
    <p:sldId id="726" r:id="rId43"/>
    <p:sldId id="727" r:id="rId44"/>
    <p:sldId id="728" r:id="rId45"/>
    <p:sldId id="729" r:id="rId46"/>
    <p:sldId id="730" r:id="rId47"/>
    <p:sldId id="731" r:id="rId48"/>
    <p:sldId id="732" r:id="rId49"/>
    <p:sldId id="733" r:id="rId50"/>
    <p:sldId id="734" r:id="rId51"/>
    <p:sldId id="744" r:id="rId52"/>
    <p:sldId id="742" r:id="rId53"/>
    <p:sldId id="743" r:id="rId54"/>
    <p:sldId id="294" r:id="rId55"/>
    <p:sldId id="745" r:id="rId56"/>
  </p:sldIdLst>
  <p:sldSz cx="12192000" cy="6858000"/>
  <p:notesSz cx="12192000" cy="6858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F1FA07-759D-55F1-6E86-AAF12C971056}" name="Anja Stolakis" initials="AS" userId="S::anja.stolakis@teams-h2.de::0a567b6b-bd0b-407a-be4a-ac02c3868282" providerId="AD"/>
  <p188:author id="{BA25F908-EFE3-36E1-1EE7-EBD11CE58969}" name="Anja Stolakis" initials="AS" userId="S::Anja.Stolakis@teams-h2.de::0a567b6b-bd0b-407a-be4a-ac02c3868282" providerId="AD"/>
  <p188:author id="{0CE45428-782B-1466-F053-952F4477E315}" name="Annette Schmitt" initials="ACS" userId="Annette Schmitt" providerId="None"/>
  <p188:author id="{49344995-4664-3DE1-6837-7DADC81DF6C8}" name="Leoni Stöckle" initials="LS" userId="S::l.stoeckle@campus.hamburger-fh.de::73ffd16d-d478-457e-85e0-6f41de39091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nette Schmitt" initials="ACS" lastIdx="22" clrIdx="0">
    <p:extLst>
      <p:ext uri="{19B8F6BF-5375-455C-9EA6-DF929625EA0E}">
        <p15:presenceInfo xmlns:p15="http://schemas.microsoft.com/office/powerpoint/2012/main" userId="Annette Schmit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6021E5-2F20-6541-905F-1B362C37FC64}">
  <a:tblStyle styleId="{236021E5-2F20-6541-905F-1B362C37FC64}" styleName="Mittlere Formatvorlage 2 - Akz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68"/>
    <p:restoredTop sz="68565"/>
  </p:normalViewPr>
  <p:slideViewPr>
    <p:cSldViewPr>
      <p:cViewPr varScale="1">
        <p:scale>
          <a:sx n="61" d="100"/>
          <a:sy n="61" d="100"/>
        </p:scale>
        <p:origin x="248" y="464"/>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1"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1" cy="458788"/>
          </a:xfrm>
          <a:prstGeom prst="rect">
            <a:avLst/>
          </a:prstGeom>
        </p:spPr>
        <p:txBody>
          <a:bodyPr vert="horz" lIns="91440" tIns="45720" rIns="91440" bIns="45720" rtlCol="0"/>
          <a:lstStyle>
            <a:lvl1pPr algn="r">
              <a:defRPr sz="1200"/>
            </a:lvl1pPr>
          </a:lstStyle>
          <a:p>
            <a:pPr>
              <a:defRPr/>
            </a:pPr>
            <a:fld id="{012DCD5B-3C4B-9046-B3FE-3C918298843C}" type="datetimeFigureOut">
              <a:rPr lang="de-DE"/>
              <a:t>15.09.23</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1"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4"/>
            <a:ext cx="2971801"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4"/>
            <a:ext cx="2971801" cy="458787"/>
          </a:xfrm>
          <a:prstGeom prst="rect">
            <a:avLst/>
          </a:prstGeom>
        </p:spPr>
        <p:txBody>
          <a:bodyPr vert="horz" lIns="91440" tIns="45720" rIns="91440" bIns="45720" rtlCol="0" anchor="b"/>
          <a:lstStyle>
            <a:lvl1pPr algn="r">
              <a:defRPr sz="1200"/>
            </a:lvl1pPr>
          </a:lstStyle>
          <a:p>
            <a:pPr>
              <a:defRPr/>
            </a:pPr>
            <a:fld id="{5812B8D0-E3B7-6946-BB33-CD6A7F70430F}"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a:t>
            </a:fld>
            <a:endParaRPr lang="de-DE"/>
          </a:p>
        </p:txBody>
      </p:sp>
    </p:spTree>
    <p:extLst>
      <p:ext uri="{BB962C8B-B14F-4D97-AF65-F5344CB8AC3E}">
        <p14:creationId xmlns:p14="http://schemas.microsoft.com/office/powerpoint/2010/main" val="1572692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12</a:t>
            </a:fld>
            <a:endParaRPr lang="de-DE"/>
          </a:p>
        </p:txBody>
      </p:sp>
    </p:spTree>
    <p:extLst>
      <p:ext uri="{BB962C8B-B14F-4D97-AF65-F5344CB8AC3E}">
        <p14:creationId xmlns:p14="http://schemas.microsoft.com/office/powerpoint/2010/main" val="217175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a:p>
          <a:p>
            <a:pPr>
              <a:defRPr/>
            </a:pPr>
            <a:endParaRPr lang="de-DE"/>
          </a:p>
          <a:p>
            <a:pPr>
              <a:defRPr/>
            </a:pPr>
            <a:endParaRPr lang="de-DE"/>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13</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14</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lang="de-DE"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15</a:t>
            </a:fld>
            <a:endParaRPr lang="de-DE"/>
          </a:p>
        </p:txBody>
      </p:sp>
    </p:spTree>
    <p:extLst>
      <p:ext uri="{BB962C8B-B14F-4D97-AF65-F5344CB8AC3E}">
        <p14:creationId xmlns:p14="http://schemas.microsoft.com/office/powerpoint/2010/main" val="3688464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16</a:t>
            </a:fld>
            <a:endParaRPr lang="de-DE"/>
          </a:p>
        </p:txBody>
      </p:sp>
    </p:spTree>
    <p:extLst>
      <p:ext uri="{BB962C8B-B14F-4D97-AF65-F5344CB8AC3E}">
        <p14:creationId xmlns:p14="http://schemas.microsoft.com/office/powerpoint/2010/main" val="3398544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17</a:t>
            </a:fld>
            <a:endParaRPr lang="de-DE"/>
          </a:p>
        </p:txBody>
      </p:sp>
    </p:spTree>
    <p:extLst>
      <p:ext uri="{BB962C8B-B14F-4D97-AF65-F5344CB8AC3E}">
        <p14:creationId xmlns:p14="http://schemas.microsoft.com/office/powerpoint/2010/main" val="1311747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18</a:t>
            </a:fld>
            <a:endParaRPr lang="de-DE"/>
          </a:p>
        </p:txBody>
      </p:sp>
    </p:spTree>
    <p:extLst>
      <p:ext uri="{BB962C8B-B14F-4D97-AF65-F5344CB8AC3E}">
        <p14:creationId xmlns:p14="http://schemas.microsoft.com/office/powerpoint/2010/main" val="3555545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19</a:t>
            </a:fld>
            <a:endParaRPr lang="de-DE"/>
          </a:p>
        </p:txBody>
      </p:sp>
    </p:spTree>
    <p:extLst>
      <p:ext uri="{BB962C8B-B14F-4D97-AF65-F5344CB8AC3E}">
        <p14:creationId xmlns:p14="http://schemas.microsoft.com/office/powerpoint/2010/main" val="2596465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20</a:t>
            </a:fld>
            <a:endParaRPr lang="de-DE"/>
          </a:p>
        </p:txBody>
      </p:sp>
    </p:spTree>
    <p:extLst>
      <p:ext uri="{BB962C8B-B14F-4D97-AF65-F5344CB8AC3E}">
        <p14:creationId xmlns:p14="http://schemas.microsoft.com/office/powerpoint/2010/main" val="3632194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21</a:t>
            </a:fld>
            <a:endParaRPr lang="de-DE"/>
          </a:p>
        </p:txBody>
      </p:sp>
    </p:spTree>
    <p:extLst>
      <p:ext uri="{BB962C8B-B14F-4D97-AF65-F5344CB8AC3E}">
        <p14:creationId xmlns:p14="http://schemas.microsoft.com/office/powerpoint/2010/main" val="13071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a:t>
            </a:fld>
            <a:endParaRPr lang="de-DE"/>
          </a:p>
        </p:txBody>
      </p:sp>
    </p:spTree>
    <p:extLst>
      <p:ext uri="{BB962C8B-B14F-4D97-AF65-F5344CB8AC3E}">
        <p14:creationId xmlns:p14="http://schemas.microsoft.com/office/powerpoint/2010/main" val="4274892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22</a:t>
            </a:fld>
            <a:endParaRPr lang="de-DE"/>
          </a:p>
        </p:txBody>
      </p:sp>
    </p:spTree>
    <p:extLst>
      <p:ext uri="{BB962C8B-B14F-4D97-AF65-F5344CB8AC3E}">
        <p14:creationId xmlns:p14="http://schemas.microsoft.com/office/powerpoint/2010/main" val="3726770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23</a:t>
            </a:fld>
            <a:endParaRPr lang="de-DE"/>
          </a:p>
        </p:txBody>
      </p:sp>
    </p:spTree>
    <p:extLst>
      <p:ext uri="{BB962C8B-B14F-4D97-AF65-F5344CB8AC3E}">
        <p14:creationId xmlns:p14="http://schemas.microsoft.com/office/powerpoint/2010/main" val="11984660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24</a:t>
            </a:fld>
            <a:endParaRPr lang="de-DE"/>
          </a:p>
        </p:txBody>
      </p:sp>
    </p:spTree>
    <p:extLst>
      <p:ext uri="{BB962C8B-B14F-4D97-AF65-F5344CB8AC3E}">
        <p14:creationId xmlns:p14="http://schemas.microsoft.com/office/powerpoint/2010/main" val="1096114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25</a:t>
            </a:fld>
            <a:endParaRPr lang="de-DE"/>
          </a:p>
        </p:txBody>
      </p:sp>
    </p:spTree>
    <p:extLst>
      <p:ext uri="{BB962C8B-B14F-4D97-AF65-F5344CB8AC3E}">
        <p14:creationId xmlns:p14="http://schemas.microsoft.com/office/powerpoint/2010/main" val="1264014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a:p>
          <a:p>
            <a:pPr>
              <a:defRPr/>
            </a:pPr>
            <a:endParaRPr lang="de-DE"/>
          </a:p>
          <a:p>
            <a:pPr>
              <a:defRPr/>
            </a:pPr>
            <a:endParaRPr lang="de-DE"/>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26</a:t>
            </a:fld>
            <a:endParaRPr lang="de-DE"/>
          </a:p>
        </p:txBody>
      </p:sp>
    </p:spTree>
    <p:extLst>
      <p:ext uri="{BB962C8B-B14F-4D97-AF65-F5344CB8AC3E}">
        <p14:creationId xmlns:p14="http://schemas.microsoft.com/office/powerpoint/2010/main" val="1115770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29</a:t>
            </a:fld>
            <a:endParaRPr lang="de-DE"/>
          </a:p>
        </p:txBody>
      </p:sp>
    </p:spTree>
    <p:extLst>
      <p:ext uri="{BB962C8B-B14F-4D97-AF65-F5344CB8AC3E}">
        <p14:creationId xmlns:p14="http://schemas.microsoft.com/office/powerpoint/2010/main" val="12377646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30</a:t>
            </a:fld>
            <a:endParaRPr lang="de-DE"/>
          </a:p>
        </p:txBody>
      </p:sp>
    </p:spTree>
    <p:extLst>
      <p:ext uri="{BB962C8B-B14F-4D97-AF65-F5344CB8AC3E}">
        <p14:creationId xmlns:p14="http://schemas.microsoft.com/office/powerpoint/2010/main" val="4235503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31</a:t>
            </a:fld>
            <a:endParaRPr lang="de-DE"/>
          </a:p>
        </p:txBody>
      </p:sp>
    </p:spTree>
    <p:extLst>
      <p:ext uri="{BB962C8B-B14F-4D97-AF65-F5344CB8AC3E}">
        <p14:creationId xmlns:p14="http://schemas.microsoft.com/office/powerpoint/2010/main" val="2520638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32</a:t>
            </a:fld>
            <a:endParaRPr lang="de-DE"/>
          </a:p>
        </p:txBody>
      </p:sp>
    </p:spTree>
    <p:extLst>
      <p:ext uri="{BB962C8B-B14F-4D97-AF65-F5344CB8AC3E}">
        <p14:creationId xmlns:p14="http://schemas.microsoft.com/office/powerpoint/2010/main" val="14419292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33</a:t>
            </a:fld>
            <a:endParaRPr lang="de-DE"/>
          </a:p>
        </p:txBody>
      </p:sp>
    </p:spTree>
    <p:extLst>
      <p:ext uri="{BB962C8B-B14F-4D97-AF65-F5344CB8AC3E}">
        <p14:creationId xmlns:p14="http://schemas.microsoft.com/office/powerpoint/2010/main" val="319496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a:t>
            </a:fld>
            <a:endParaRPr lang="de-DE"/>
          </a:p>
        </p:txBody>
      </p:sp>
    </p:spTree>
    <p:extLst>
      <p:ext uri="{BB962C8B-B14F-4D97-AF65-F5344CB8AC3E}">
        <p14:creationId xmlns:p14="http://schemas.microsoft.com/office/powerpoint/2010/main" val="4819834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34</a:t>
            </a:fld>
            <a:endParaRPr lang="de-DE"/>
          </a:p>
        </p:txBody>
      </p:sp>
    </p:spTree>
    <p:extLst>
      <p:ext uri="{BB962C8B-B14F-4D97-AF65-F5344CB8AC3E}">
        <p14:creationId xmlns:p14="http://schemas.microsoft.com/office/powerpoint/2010/main" val="31418425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35</a:t>
            </a:fld>
            <a:endParaRPr lang="de-DE"/>
          </a:p>
        </p:txBody>
      </p:sp>
    </p:spTree>
    <p:extLst>
      <p:ext uri="{BB962C8B-B14F-4D97-AF65-F5344CB8AC3E}">
        <p14:creationId xmlns:p14="http://schemas.microsoft.com/office/powerpoint/2010/main" val="1040415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36</a:t>
            </a:fld>
            <a:endParaRPr lang="de-DE"/>
          </a:p>
        </p:txBody>
      </p:sp>
    </p:spTree>
    <p:extLst>
      <p:ext uri="{BB962C8B-B14F-4D97-AF65-F5344CB8AC3E}">
        <p14:creationId xmlns:p14="http://schemas.microsoft.com/office/powerpoint/2010/main" val="4085960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37</a:t>
            </a:fld>
            <a:endParaRPr lang="de-DE"/>
          </a:p>
        </p:txBody>
      </p:sp>
    </p:spTree>
    <p:extLst>
      <p:ext uri="{BB962C8B-B14F-4D97-AF65-F5344CB8AC3E}">
        <p14:creationId xmlns:p14="http://schemas.microsoft.com/office/powerpoint/2010/main" val="42943698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a:p>
          <a:p>
            <a:pPr>
              <a:defRPr/>
            </a:pPr>
            <a:endParaRPr lang="de-DE"/>
          </a:p>
          <a:p>
            <a:pPr>
              <a:defRPr/>
            </a:pPr>
            <a:endParaRPr lang="de-DE"/>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38</a:t>
            </a:fld>
            <a:endParaRPr lang="de-DE"/>
          </a:p>
        </p:txBody>
      </p:sp>
    </p:spTree>
    <p:extLst>
      <p:ext uri="{BB962C8B-B14F-4D97-AF65-F5344CB8AC3E}">
        <p14:creationId xmlns:p14="http://schemas.microsoft.com/office/powerpoint/2010/main" val="2246472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endParaRPr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39</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40</a:t>
            </a:fld>
            <a:endParaRPr lang="de-DE"/>
          </a:p>
        </p:txBody>
      </p:sp>
    </p:spTree>
    <p:extLst>
      <p:ext uri="{BB962C8B-B14F-4D97-AF65-F5344CB8AC3E}">
        <p14:creationId xmlns:p14="http://schemas.microsoft.com/office/powerpoint/2010/main" val="7884042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285750" indent="0" algn="l">
              <a:lnSpc>
                <a:spcPct val="200000"/>
              </a:lnSpc>
              <a:buFont typeface="Arial"/>
              <a:buNone/>
              <a:defRPr/>
            </a:pPr>
            <a:r>
              <a:rPr lang="de-DE" dirty="0"/>
              <a:t>Phase I – Kitarundgang</a:t>
            </a:r>
            <a:endParaRPr dirty="0"/>
          </a:p>
          <a:p>
            <a:pPr marL="457200" indent="-171450" algn="l">
              <a:lnSpc>
                <a:spcPct val="200000"/>
              </a:lnSpc>
              <a:buFont typeface="Arial"/>
              <a:buChar char="•"/>
              <a:defRPr/>
            </a:pPr>
            <a:r>
              <a:rPr lang="de-DE" dirty="0"/>
              <a:t>Was tun die Kinder in der Kita?</a:t>
            </a:r>
            <a:endParaRPr dirty="0"/>
          </a:p>
          <a:p>
            <a:pPr marL="457200" indent="-171450" algn="l">
              <a:lnSpc>
                <a:spcPct val="200000"/>
              </a:lnSpc>
              <a:buFont typeface="Arial"/>
              <a:buChar char="•"/>
              <a:defRPr/>
            </a:pPr>
            <a:r>
              <a:rPr lang="de-DE" dirty="0"/>
              <a:t>Was ist für Sie bedeutsam und wichtig, was nicht? Spielen Medien dabei überhaupt ein Rolle?</a:t>
            </a:r>
            <a:endParaRPr dirty="0"/>
          </a:p>
          <a:p>
            <a:pPr marL="457200" indent="-171450" algn="l">
              <a:lnSpc>
                <a:spcPct val="200000"/>
              </a:lnSpc>
              <a:buFont typeface="Arial"/>
              <a:buChar char="•"/>
              <a:defRPr/>
            </a:pPr>
            <a:r>
              <a:rPr lang="de-DE" dirty="0"/>
              <a:t>Welche Spielzeuge/Gegenstände werden gern oder nicht so gern genutzt?</a:t>
            </a:r>
            <a:endParaRPr dirty="0"/>
          </a:p>
          <a:p>
            <a:pPr marL="285750" indent="0" algn="l">
              <a:lnSpc>
                <a:spcPct val="200000"/>
              </a:lnSpc>
              <a:buFont typeface="Arial"/>
              <a:buNone/>
              <a:defRPr/>
            </a:pPr>
            <a:endParaRPr lang="de-DE" dirty="0"/>
          </a:p>
          <a:p>
            <a:pPr marL="285750" indent="0" algn="l">
              <a:lnSpc>
                <a:spcPct val="200000"/>
              </a:lnSpc>
              <a:buFont typeface="Arial"/>
              <a:buNone/>
              <a:defRPr/>
            </a:pPr>
            <a:r>
              <a:rPr lang="de-DE" dirty="0"/>
              <a:t>Phase II – Private Mediennutzung &amp; Mediennutzung in der Kita:</a:t>
            </a:r>
            <a:endParaRPr dirty="0"/>
          </a:p>
          <a:p>
            <a:pPr marL="457200" indent="-171450" algn="l">
              <a:lnSpc>
                <a:spcPct val="200000"/>
              </a:lnSpc>
              <a:buFont typeface="Arial"/>
              <a:buChar char="•"/>
              <a:defRPr/>
            </a:pPr>
            <a:r>
              <a:rPr lang="de-DE" dirty="0"/>
              <a:t>Welche Medien kennen die Kinder, welche nutzen sie und wofür?</a:t>
            </a:r>
            <a:endParaRPr dirty="0"/>
          </a:p>
          <a:p>
            <a:pPr marL="457200" indent="-171450" algn="l">
              <a:lnSpc>
                <a:spcPct val="200000"/>
              </a:lnSpc>
              <a:buFont typeface="Arial"/>
              <a:buChar char="•"/>
              <a:defRPr/>
            </a:pPr>
            <a:r>
              <a:rPr lang="de-DE" dirty="0"/>
              <a:t>Welche Vorlieben und Abneigungen äußern die Kinder hinsichtlich spezifischer Medien?</a:t>
            </a:r>
            <a:endParaRPr dirty="0"/>
          </a:p>
          <a:p>
            <a:pPr marL="457200" indent="-171450" algn="l">
              <a:lnSpc>
                <a:spcPct val="200000"/>
              </a:lnSpc>
              <a:buFont typeface="Arial"/>
              <a:buChar char="•"/>
              <a:defRPr/>
            </a:pPr>
            <a:r>
              <a:rPr lang="de-DE" dirty="0"/>
              <a:t>Wünsche/Bedürfnisse</a:t>
            </a:r>
            <a:endParaRPr dirty="0"/>
          </a:p>
          <a:p>
            <a:pPr>
              <a:defRPr/>
            </a:pPr>
            <a:endParaRPr lang="de-DE"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41</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42</a:t>
            </a:fld>
            <a:endParaRPr lang="de-DE"/>
          </a:p>
        </p:txBody>
      </p:sp>
    </p:spTree>
    <p:extLst>
      <p:ext uri="{BB962C8B-B14F-4D97-AF65-F5344CB8AC3E}">
        <p14:creationId xmlns:p14="http://schemas.microsoft.com/office/powerpoint/2010/main" val="3840208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Hinweis zur Erstellung des Memospiels: Fotos von 25 Medien oder Anwendungen anfertigen (siehe Tabelle im Text, S….) und bei bekannten Drogeriediscountern als Memo-Spiel ausdrucken lassen</a:t>
            </a:r>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43</a:t>
            </a:fld>
            <a:endParaRPr lang="de-DE"/>
          </a:p>
        </p:txBody>
      </p:sp>
    </p:spTree>
    <p:extLst>
      <p:ext uri="{BB962C8B-B14F-4D97-AF65-F5344CB8AC3E}">
        <p14:creationId xmlns:p14="http://schemas.microsoft.com/office/powerpoint/2010/main" val="2832567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a:t>
            </a:fld>
            <a:endParaRPr lang="de-DE"/>
          </a:p>
        </p:txBody>
      </p:sp>
    </p:spTree>
    <p:extLst>
      <p:ext uri="{BB962C8B-B14F-4D97-AF65-F5344CB8AC3E}">
        <p14:creationId xmlns:p14="http://schemas.microsoft.com/office/powerpoint/2010/main" val="1617715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44</a:t>
            </a:fld>
            <a:endParaRPr lang="de-DE"/>
          </a:p>
        </p:txBody>
      </p:sp>
    </p:spTree>
    <p:extLst>
      <p:ext uri="{BB962C8B-B14F-4D97-AF65-F5344CB8AC3E}">
        <p14:creationId xmlns:p14="http://schemas.microsoft.com/office/powerpoint/2010/main" val="13266693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45</a:t>
            </a:fld>
            <a:endParaRPr lang="de-DE"/>
          </a:p>
        </p:txBody>
      </p:sp>
    </p:spTree>
    <p:extLst>
      <p:ext uri="{BB962C8B-B14F-4D97-AF65-F5344CB8AC3E}">
        <p14:creationId xmlns:p14="http://schemas.microsoft.com/office/powerpoint/2010/main" val="28819882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46</a:t>
            </a:fld>
            <a:endParaRPr lang="de-DE"/>
          </a:p>
        </p:txBody>
      </p:sp>
    </p:spTree>
    <p:extLst>
      <p:ext uri="{BB962C8B-B14F-4D97-AF65-F5344CB8AC3E}">
        <p14:creationId xmlns:p14="http://schemas.microsoft.com/office/powerpoint/2010/main" val="7441450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47</a:t>
            </a:fld>
            <a:endParaRPr lang="de-DE"/>
          </a:p>
        </p:txBody>
      </p:sp>
    </p:spTree>
    <p:extLst>
      <p:ext uri="{BB962C8B-B14F-4D97-AF65-F5344CB8AC3E}">
        <p14:creationId xmlns:p14="http://schemas.microsoft.com/office/powerpoint/2010/main" val="38730628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48</a:t>
            </a:fld>
            <a:endParaRPr lang="de-DE"/>
          </a:p>
        </p:txBody>
      </p:sp>
    </p:spTree>
    <p:extLst>
      <p:ext uri="{BB962C8B-B14F-4D97-AF65-F5344CB8AC3E}">
        <p14:creationId xmlns:p14="http://schemas.microsoft.com/office/powerpoint/2010/main" val="12871583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49</a:t>
            </a:fld>
            <a:endParaRPr lang="de-DE"/>
          </a:p>
        </p:txBody>
      </p:sp>
    </p:spTree>
    <p:extLst>
      <p:ext uri="{BB962C8B-B14F-4D97-AF65-F5344CB8AC3E}">
        <p14:creationId xmlns:p14="http://schemas.microsoft.com/office/powerpoint/2010/main" val="31611824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50</a:t>
            </a:fld>
            <a:endParaRPr lang="de-DE"/>
          </a:p>
        </p:txBody>
      </p:sp>
    </p:spTree>
    <p:extLst>
      <p:ext uri="{BB962C8B-B14F-4D97-AF65-F5344CB8AC3E}">
        <p14:creationId xmlns:p14="http://schemas.microsoft.com/office/powerpoint/2010/main" val="11386770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51</a:t>
            </a:fld>
            <a:endParaRPr lang="de-DE"/>
          </a:p>
        </p:txBody>
      </p:sp>
    </p:spTree>
    <p:extLst>
      <p:ext uri="{BB962C8B-B14F-4D97-AF65-F5344CB8AC3E}">
        <p14:creationId xmlns:p14="http://schemas.microsoft.com/office/powerpoint/2010/main" val="12425788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52</a:t>
            </a:fld>
            <a:endParaRPr lang="de-DE"/>
          </a:p>
        </p:txBody>
      </p:sp>
    </p:spTree>
    <p:extLst>
      <p:ext uri="{BB962C8B-B14F-4D97-AF65-F5344CB8AC3E}">
        <p14:creationId xmlns:p14="http://schemas.microsoft.com/office/powerpoint/2010/main" val="29209811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53</a:t>
            </a:fld>
            <a:endParaRPr lang="de-DE"/>
          </a:p>
        </p:txBody>
      </p:sp>
    </p:spTree>
    <p:extLst>
      <p:ext uri="{BB962C8B-B14F-4D97-AF65-F5344CB8AC3E}">
        <p14:creationId xmlns:p14="http://schemas.microsoft.com/office/powerpoint/2010/main" val="348150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6</a:t>
            </a:fld>
            <a:endParaRPr lang="de-DE"/>
          </a:p>
        </p:txBody>
      </p:sp>
    </p:spTree>
    <p:extLst>
      <p:ext uri="{BB962C8B-B14F-4D97-AF65-F5344CB8AC3E}">
        <p14:creationId xmlns:p14="http://schemas.microsoft.com/office/powerpoint/2010/main" val="12967067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54</a:t>
            </a:fld>
            <a:endParaRPr lang="de-DE"/>
          </a:p>
        </p:txBody>
      </p:sp>
    </p:spTree>
    <p:extLst>
      <p:ext uri="{BB962C8B-B14F-4D97-AF65-F5344CB8AC3E}">
        <p14:creationId xmlns:p14="http://schemas.microsoft.com/office/powerpoint/2010/main" val="145027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7</a:t>
            </a:fld>
            <a:endParaRPr lang="de-DE"/>
          </a:p>
        </p:txBody>
      </p:sp>
    </p:spTree>
    <p:extLst>
      <p:ext uri="{BB962C8B-B14F-4D97-AF65-F5344CB8AC3E}">
        <p14:creationId xmlns:p14="http://schemas.microsoft.com/office/powerpoint/2010/main" val="2726236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812B8D0-E3B7-6946-BB33-CD6A7F70430F}" type="slidenum">
              <a:rPr lang="de-DE" smtClean="0"/>
              <a:t>9</a:t>
            </a:fld>
            <a:endParaRPr lang="de-DE"/>
          </a:p>
        </p:txBody>
      </p:sp>
    </p:spTree>
    <p:extLst>
      <p:ext uri="{BB962C8B-B14F-4D97-AF65-F5344CB8AC3E}">
        <p14:creationId xmlns:p14="http://schemas.microsoft.com/office/powerpoint/2010/main" val="3274279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dirty="0"/>
          </a:p>
          <a:p>
            <a:pPr>
              <a:defRPr/>
            </a:pPr>
            <a:endParaRPr lang="de-DE" dirty="0"/>
          </a:p>
          <a:p>
            <a:pPr>
              <a:defRPr/>
            </a:pPr>
            <a:endParaRPr lang="de-DE"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10</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endParaRPr lang="de-DE" dirty="0"/>
          </a:p>
        </p:txBody>
      </p:sp>
      <p:sp>
        <p:nvSpPr>
          <p:cNvPr id="4" name="Foliennummernplatzhalter 3"/>
          <p:cNvSpPr>
            <a:spLocks noGrp="1"/>
          </p:cNvSpPr>
          <p:nvPr>
            <p:ph type="sldNum" sz="quarter" idx="5"/>
          </p:nvPr>
        </p:nvSpPr>
        <p:spPr bwMode="auto"/>
        <p:txBody>
          <a:bodyPr/>
          <a:lstStyle/>
          <a:p>
            <a:pPr>
              <a:defRPr/>
            </a:pPr>
            <a:fld id="{7AB55F22-E325-FF4B-8DB7-7E39F6A2BAB3}" type="slidenum">
              <a:rPr lang="de-DE"/>
              <a:t>11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8" name="Fußzeilenplatzhalter 7"/>
          <p:cNvSpPr>
            <a:spLocks noGrp="1"/>
          </p:cNvSpPr>
          <p:nvPr>
            <p:ph type="ftr" sz="quarter" idx="11"/>
          </p:nvPr>
        </p:nvSpPr>
        <p:spPr bwMode="auto"/>
        <p:txBody>
          <a:bodyPr/>
          <a:lstStyle/>
          <a:p>
            <a:pPr>
              <a:defRPr/>
            </a:pPr>
            <a:endParaRPr lang="de-DE"/>
          </a:p>
        </p:txBody>
      </p:sp>
      <p:sp>
        <p:nvSpPr>
          <p:cNvPr id="9" name="Foliennummernplatzhalter 8"/>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4" name="Fußzeilenplatzhalter 3"/>
          <p:cNvSpPr>
            <a:spLocks noGrp="1"/>
          </p:cNvSpPr>
          <p:nvPr>
            <p:ph type="ftr" sz="quarter" idx="11"/>
          </p:nvPr>
        </p:nvSpPr>
        <p:spPr bwMode="auto"/>
        <p:txBody>
          <a:bodyPr/>
          <a:lstStyle/>
          <a:p>
            <a:pPr>
              <a:defRPr/>
            </a:pPr>
            <a:endParaRPr lang="de-DE"/>
          </a:p>
        </p:txBody>
      </p:sp>
      <p:sp>
        <p:nvSpPr>
          <p:cNvPr id="5" name="Foliennummernplatzhalter 4"/>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3" name="Fußzeilenplatzhalter 2"/>
          <p:cNvSpPr>
            <a:spLocks noGrp="1"/>
          </p:cNvSpPr>
          <p:nvPr>
            <p:ph type="ftr" sz="quarter" idx="11"/>
          </p:nvPr>
        </p:nvSpPr>
        <p:spPr bwMode="auto"/>
        <p:txBody>
          <a:bodyPr/>
          <a:lstStyle/>
          <a:p>
            <a:pPr>
              <a:defRPr/>
            </a:pPr>
            <a:endParaRPr lang="de-DE"/>
          </a:p>
        </p:txBody>
      </p:sp>
      <p:sp>
        <p:nvSpPr>
          <p:cNvPr id="4" name="Foliennummernplatzhalter 3"/>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fld id="{DC1DA085-93CC-E54D-8A50-564B8E1A7BF4}" type="datetimeFigureOut">
              <a:rPr lang="de-DE"/>
              <a:t>15.09.23</a:t>
            </a:fld>
            <a:endParaRPr lang="de-DE"/>
          </a:p>
        </p:txBody>
      </p:sp>
      <p:sp>
        <p:nvSpPr>
          <p:cNvPr id="6" name="Fußzeilenplatzhalter 5"/>
          <p:cNvSpPr>
            <a:spLocks noGrp="1"/>
          </p:cNvSpPr>
          <p:nvPr>
            <p:ph type="ftr" sz="quarter" idx="11"/>
          </p:nvPr>
        </p:nvSpPr>
        <p:spPr bwMode="auto"/>
        <p:txBody>
          <a:bodyPr/>
          <a:lstStyle/>
          <a:p>
            <a:pPr>
              <a:defRPr/>
            </a:pPr>
            <a:endParaRPr lang="de-DE"/>
          </a:p>
        </p:txBody>
      </p:sp>
      <p:sp>
        <p:nvSpPr>
          <p:cNvPr id="7" name="Foliennummernplatzhalter 6"/>
          <p:cNvSpPr>
            <a:spLocks noGrp="1"/>
          </p:cNvSpPr>
          <p:nvPr>
            <p:ph type="sldNum" sz="quarter" idx="12"/>
          </p:nvPr>
        </p:nvSpPr>
        <p:spPr bwMode="auto"/>
        <p:txBody>
          <a:bodyPr/>
          <a:lstStyle/>
          <a:p>
            <a:pPr>
              <a:defRPr/>
            </a:pPr>
            <a:fld id="{3001AB2C-3BDA-2F4D-BA95-4E705E6185E1}"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DC1DA085-93CC-E54D-8A50-564B8E1A7BF4}" type="datetimeFigureOut">
              <a:rPr lang="de-DE"/>
              <a:t>15.09.23</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001AB2C-3BDA-2F4D-BA95-4E705E6185E1}"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hyperlink" Target="https://digi-ebf.de/diki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3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4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5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4.jp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jpg"/><Relationship Id="rId5" Type="http://schemas.openxmlformats.org/officeDocument/2006/relationships/image" Target="../media/image7.png"/><Relationship Id="rId4"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4.jp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jpg"/><Relationship Id="rId5" Type="http://schemas.openxmlformats.org/officeDocument/2006/relationships/image" Target="../media/image7.png"/><Relationship Id="rId4" Type="http://schemas.openxmlformats.org/officeDocument/2006/relationships/hyperlink" Target="https://www.fruehe-chancen.de/fileadmin/PDF/Fruehe_Chancen/Endfassung_Kurzexpertise_IFP_Digitalisierung_Kindertagesbetreuung.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16922" y="5655072"/>
            <a:ext cx="1747319" cy="1202928"/>
          </a:xfrm>
          <a:prstGeom prst="rect">
            <a:avLst/>
          </a:prstGeom>
        </p:spPr>
      </p:pic>
      <p:sp>
        <p:nvSpPr>
          <p:cNvPr id="2" name="Titel 1"/>
          <p:cNvSpPr>
            <a:spLocks noGrp="1"/>
          </p:cNvSpPr>
          <p:nvPr>
            <p:ph type="ctrTitle"/>
          </p:nvPr>
        </p:nvSpPr>
        <p:spPr bwMode="auto">
          <a:xfrm>
            <a:off x="1412750" y="2547137"/>
            <a:ext cx="9144000" cy="3339995"/>
          </a:xfrm>
          <a:prstGeom prst="rect">
            <a:avLst/>
          </a:prstGeom>
          <a:solidFill>
            <a:srgbClr val="DBEDF8"/>
          </a:solidFill>
          <a:ln w="50800" cmpd="thickThin">
            <a:noFill/>
            <a:prstDash val="solid"/>
          </a:ln>
          <a:effectLst/>
        </p:spPr>
        <p:txBody>
          <a:bodyPr anchor="t">
            <a:normAutofit fontScale="90000"/>
          </a:bodyPr>
          <a:lstStyle/>
          <a:p>
            <a:pPr marL="19050">
              <a:defRPr/>
            </a:pPr>
            <a:br>
              <a:rPr lang="de-DE" sz="3200" dirty="0"/>
            </a:br>
            <a:br>
              <a:rPr lang="de-DE" sz="3200" dirty="0"/>
            </a:br>
            <a:r>
              <a:rPr lang="de-DE" sz="3200" dirty="0"/>
              <a:t>Foliensatz zum Einsatz im </a:t>
            </a:r>
            <a:br>
              <a:rPr lang="de-DE" sz="3200" dirty="0"/>
            </a:br>
            <a:r>
              <a:rPr lang="de-DE" sz="3200" dirty="0"/>
              <a:t>Rahmen des Fortbildungsmoduls </a:t>
            </a:r>
            <a:r>
              <a:rPr lang="de-DE" sz="3200" i="1" dirty="0"/>
              <a:t>Digitale Medien in der Kita mit Fachkräften, Kindern und Eltern reflektieren</a:t>
            </a:r>
            <a:br>
              <a:rPr lang="de-DE" sz="3200" dirty="0"/>
            </a:br>
            <a:br>
              <a:rPr lang="de-DE" sz="3200" dirty="0"/>
            </a:br>
            <a:r>
              <a:rPr lang="de-DE" sz="2000" dirty="0"/>
              <a:t>Stolakis, Anja; Simon, Eric; Hohmann, Sven; Borke, Jörn &amp; Schmitt, Annette</a:t>
            </a:r>
            <a:br>
              <a:rPr lang="de-DE" sz="2000" dirty="0"/>
            </a:br>
            <a:r>
              <a:rPr lang="de-DE" sz="2000" dirty="0"/>
              <a:t>Projekt: </a:t>
            </a:r>
            <a:r>
              <a:rPr lang="de-DE" sz="2000" dirty="0" err="1"/>
              <a:t>DiKit</a:t>
            </a:r>
            <a:r>
              <a:rPr lang="de-DE" sz="2000" dirty="0"/>
              <a:t> – Digitale Medien in </a:t>
            </a:r>
            <a:r>
              <a:rPr lang="de-DE" sz="2000"/>
              <a:t>der Kita – </a:t>
            </a:r>
            <a:r>
              <a:rPr lang="de-DE" sz="2000" dirty="0">
                <a:hlinkClick r:id="rId4"/>
              </a:rPr>
              <a:t>https://digi-ebf.de/dikit</a:t>
            </a:r>
            <a:br>
              <a:rPr lang="de-DE" sz="2000" dirty="0"/>
            </a:br>
            <a:br>
              <a:rPr lang="de-DE" sz="2000" dirty="0">
                <a:latin typeface="Calibri"/>
              </a:rPr>
            </a:br>
            <a:br>
              <a:rPr lang="de-DE" sz="2000" dirty="0">
                <a:solidFill>
                  <a:schemeClr val="tx1"/>
                </a:solidFill>
              </a:rPr>
            </a:br>
            <a:br>
              <a:rPr lang="de-DE" sz="3200" dirty="0">
                <a:latin typeface="Calibri"/>
              </a:rPr>
            </a:br>
            <a:endParaRPr lang="de-DE" sz="2200" dirty="0">
              <a:latin typeface="Calibri"/>
            </a:endParaRPr>
          </a:p>
        </p:txBody>
      </p:sp>
      <p:sp>
        <p:nvSpPr>
          <p:cNvPr id="9" name="Rechteck 8"/>
          <p:cNvSpPr/>
          <p:nvPr/>
        </p:nvSpPr>
        <p:spPr bwMode="auto">
          <a:xfrm>
            <a:off x="419835" y="512382"/>
            <a:ext cx="11129830" cy="1385517"/>
          </a:xfrm>
          <a:prstGeom prst="rect">
            <a:avLst/>
          </a:prstGeom>
          <a:solidFill>
            <a:schemeClr val="bg1"/>
          </a:solidFill>
          <a:ln w="25400">
            <a:solidFill>
              <a:srgbClr val="6FB1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9050" algn="ctr">
              <a:defRPr/>
            </a:pPr>
            <a:endParaRPr lang="de-DE" sz="2400">
              <a:solidFill>
                <a:schemeClr val="tx1"/>
              </a:solidFill>
              <a:cs typeface="Arial"/>
            </a:endParaRPr>
          </a:p>
        </p:txBody>
      </p:sp>
      <p:pic>
        <p:nvPicPr>
          <p:cNvPr id="11" name="Grafik 5"/>
          <p:cNvPicPr>
            <a:picLocks noChangeAspect="1" noChangeArrowheads="1"/>
          </p:cNvPicPr>
          <p:nvPr/>
        </p:nvPicPr>
        <p:blipFill>
          <a:blip r:embed="rId5"/>
          <a:stretch/>
        </p:blipFill>
        <p:spPr bwMode="auto">
          <a:xfrm>
            <a:off x="642335" y="741138"/>
            <a:ext cx="1043775" cy="928004"/>
          </a:xfrm>
          <a:prstGeom prst="rect">
            <a:avLst/>
          </a:prstGeom>
          <a:noFill/>
          <a:ln>
            <a:noFill/>
          </a:ln>
        </p:spPr>
      </p:pic>
      <p:pic>
        <p:nvPicPr>
          <p:cNvPr id="5" name="Grafik 4" descr="Ein Bild, das Zeichnung enthält.&#10;&#10;Automatisch generierte Beschreibung"/>
          <p:cNvPicPr>
            <a:picLocks noChangeAspect="1"/>
          </p:cNvPicPr>
          <p:nvPr/>
        </p:nvPicPr>
        <p:blipFill>
          <a:blip r:embed="rId6">
            <a:alphaModFix amt="20000"/>
          </a:blip>
          <a:srcRect l="4324" t="9536" r="3381" b="7057"/>
          <a:stretch/>
        </p:blipFill>
        <p:spPr bwMode="auto">
          <a:xfrm>
            <a:off x="4662003" y="530155"/>
            <a:ext cx="2645493" cy="1358600"/>
          </a:xfrm>
          <a:prstGeom prst="rect">
            <a:avLst/>
          </a:prstGeom>
        </p:spPr>
      </p:pic>
      <p:pic>
        <p:nvPicPr>
          <p:cNvPr id="7" name="Grafik 6" descr="Ein Bild, das Text enthält.&#10;&#10;Automatisch generierte Beschreibung"/>
          <p:cNvPicPr>
            <a:picLocks noChangeAspect="1"/>
          </p:cNvPicPr>
          <p:nvPr/>
        </p:nvPicPr>
        <p:blipFill>
          <a:blip r:embed="rId7"/>
          <a:stretch/>
        </p:blipFill>
        <p:spPr bwMode="auto">
          <a:xfrm>
            <a:off x="9847617" y="925238"/>
            <a:ext cx="1619434" cy="559804"/>
          </a:xfrm>
          <a:prstGeom prst="rect">
            <a:avLst/>
          </a:prstGeom>
        </p:spPr>
      </p:pic>
      <p:sp>
        <p:nvSpPr>
          <p:cNvPr id="8" name="Textfeld 7"/>
          <p:cNvSpPr txBox="1"/>
          <p:nvPr/>
        </p:nvSpPr>
        <p:spPr bwMode="auto">
          <a:xfrm>
            <a:off x="3482944" y="794269"/>
            <a:ext cx="5226111" cy="523220"/>
          </a:xfrm>
          <a:prstGeom prst="rect">
            <a:avLst/>
          </a:prstGeom>
          <a:noFill/>
        </p:spPr>
        <p:txBody>
          <a:bodyPr wrap="none" rtlCol="0">
            <a:spAutoFit/>
          </a:bodyPr>
          <a:lstStyle/>
          <a:p>
            <a:pPr marL="19050" algn="ctr">
              <a:defRPr/>
            </a:pPr>
            <a:r>
              <a:rPr lang="de-DE" sz="2800" b="1" dirty="0">
                <a:solidFill>
                  <a:schemeClr val="tx1"/>
                </a:solidFill>
                <a:latin typeface="Calibri"/>
              </a:rPr>
              <a:t>Digitale Medien in der Kita (</a:t>
            </a:r>
            <a:r>
              <a:rPr lang="de-DE" sz="2800" b="1" dirty="0" err="1">
                <a:solidFill>
                  <a:schemeClr val="tx1"/>
                </a:solidFill>
                <a:latin typeface="Calibri"/>
              </a:rPr>
              <a:t>DiKit</a:t>
            </a:r>
            <a:r>
              <a:rPr lang="de-DE" sz="2800" b="1" dirty="0">
                <a:solidFill>
                  <a:schemeClr val="tx1"/>
                </a:solidFill>
                <a:latin typeface="Calibri"/>
              </a:rPr>
              <a:t>)</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925615" y="1382300"/>
            <a:ext cx="10457250"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lnSpc>
                <a:spcPct val="150000"/>
              </a:lnSpc>
              <a:spcAft>
                <a:spcPts val="1200"/>
              </a:spcAft>
              <a:defRPr/>
            </a:pPr>
            <a:endParaRPr lang="de-DE" sz="240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Vorstellung der Reflexionsinstrumente</a:t>
            </a:r>
          </a:p>
        </p:txBody>
      </p:sp>
      <p:sp>
        <p:nvSpPr>
          <p:cNvPr id="12" name="Inhaltsplatzhalter 1"/>
          <p:cNvSpPr txBox="1"/>
          <p:nvPr/>
        </p:nvSpPr>
        <p:spPr bwMode="auto">
          <a:xfrm>
            <a:off x="925615" y="1342839"/>
            <a:ext cx="10457250" cy="5284183"/>
          </a:xfrm>
          <a:prstGeom prst="rect">
            <a:avLst/>
          </a:prstGeom>
        </p:spPr>
        <p:txBody>
          <a:bodyPr vert="horz" lIns="91440" tIns="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538" algn="l">
              <a:lnSpc>
                <a:spcPct val="100000"/>
              </a:lnSpc>
              <a:spcBef>
                <a:spcPts val="0"/>
              </a:spcBef>
              <a:defRPr/>
            </a:pPr>
            <a:endParaRPr lang="de-DE" b="1" dirty="0">
              <a:solidFill>
                <a:prstClr val="black"/>
              </a:solidFill>
            </a:endParaRPr>
          </a:p>
          <a:p>
            <a:pPr marL="109538" algn="l">
              <a:lnSpc>
                <a:spcPct val="100000"/>
              </a:lnSpc>
              <a:spcBef>
                <a:spcPts val="0"/>
              </a:spcBef>
              <a:defRPr/>
            </a:pPr>
            <a:r>
              <a:rPr lang="de-DE" b="1" dirty="0">
                <a:solidFill>
                  <a:prstClr val="black"/>
                </a:solidFill>
              </a:rPr>
              <a:t>Ziel und Nutzen der Reflexionsinstrumente</a:t>
            </a:r>
          </a:p>
          <a:p>
            <a:pPr marL="109538" algn="l">
              <a:lnSpc>
                <a:spcPct val="100000"/>
              </a:lnSpc>
              <a:spcBef>
                <a:spcPts val="0"/>
              </a:spcBef>
              <a:defRPr/>
            </a:pPr>
            <a:endParaRPr lang="de-DE" b="1" dirty="0">
              <a:solidFill>
                <a:prstClr val="black"/>
              </a:solidFill>
            </a:endParaRPr>
          </a:p>
          <a:p>
            <a:pPr marL="635000" indent="-349250" algn="l">
              <a:lnSpc>
                <a:spcPct val="120000"/>
              </a:lnSpc>
              <a:spcBef>
                <a:spcPts val="0"/>
              </a:spcBef>
              <a:buFont typeface="Arial" panose="020B0604020202020204" pitchFamily="34" charset="0"/>
              <a:buChar char="•"/>
              <a:defRPr/>
            </a:pPr>
            <a:r>
              <a:rPr lang="de-DE" dirty="0">
                <a:solidFill>
                  <a:prstClr val="black"/>
                </a:solidFill>
              </a:rPr>
              <a:t>Reflexion des eigenen medialen Habitus als elementarer Bestandteil von Weiterentwicklung und -bildung, sowie für gezielten Anschluss an Ausgangsbedingungen der Fachkräfte</a:t>
            </a:r>
            <a:endParaRPr dirty="0"/>
          </a:p>
          <a:p>
            <a:pPr marL="635000" indent="-349250" algn="l">
              <a:lnSpc>
                <a:spcPct val="120000"/>
              </a:lnSpc>
              <a:spcBef>
                <a:spcPts val="2200"/>
              </a:spcBef>
              <a:buFont typeface="Arial"/>
              <a:buChar char="•"/>
              <a:defRPr/>
            </a:pPr>
            <a:r>
              <a:rPr lang="de-DE" dirty="0">
                <a:solidFill>
                  <a:prstClr val="black"/>
                </a:solidFill>
              </a:rPr>
              <a:t>Stärkung der Bildungs- und Erziehungspartnerschaft durch Ermittlung der Wünsche und Bedarfe von Kindern und Eltern und Einbezug individueller Erwartungen</a:t>
            </a:r>
            <a:endParaRPr dirty="0"/>
          </a:p>
          <a:p>
            <a:pPr marL="635000" indent="-349250" algn="l">
              <a:lnSpc>
                <a:spcPct val="120000"/>
              </a:lnSpc>
              <a:spcBef>
                <a:spcPts val="2200"/>
              </a:spcBef>
              <a:buFont typeface="Arial"/>
              <a:buChar char="•"/>
              <a:defRPr/>
            </a:pPr>
            <a:r>
              <a:rPr lang="de-DE" dirty="0">
                <a:solidFill>
                  <a:srgbClr val="000000"/>
                </a:solidFill>
                <a:cs typeface="Arial"/>
              </a:rPr>
              <a:t>Reflexion der Passung zwischen Fachkräften, Kindern und Elternhäusern</a:t>
            </a:r>
            <a:endParaRPr lang="de-DE" dirty="0">
              <a:solidFill>
                <a:prstClr val="black"/>
              </a:solidFill>
            </a:endParaRPr>
          </a:p>
        </p:txBody>
      </p:sp>
      <p:sp>
        <p:nvSpPr>
          <p:cNvPr id="16" name="Foliennummernplatzhalter 3"/>
          <p:cNvSpPr>
            <a:spLocks noGrp="1"/>
          </p:cNvSpPr>
          <p:nvPr>
            <p:ph type="sldNum" sz="quarter" idx="12"/>
          </p:nvPr>
        </p:nvSpPr>
        <p:spPr bwMode="auto">
          <a:xfrm>
            <a:off x="9153037" y="6325354"/>
            <a:ext cx="2743200" cy="365125"/>
          </a:xfrm>
        </p:spPr>
        <p:txBody>
          <a:bodyPr/>
          <a:lstStyle/>
          <a:p>
            <a:pPr>
              <a:defRPr/>
            </a:pPr>
            <a:fld id="{3578807B-3284-B344-A99F-F2534B03AD13}" type="slidenum">
              <a:rPr lang="de-DE"/>
              <a:t>10</a:t>
            </a:fld>
            <a:endParaRPr lang="de-DE"/>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925615" y="1382300"/>
            <a:ext cx="10457250"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lnSpc>
                <a:spcPct val="150000"/>
              </a:lnSpc>
              <a:spcAft>
                <a:spcPts val="1200"/>
              </a:spcAft>
              <a:defRPr/>
            </a:pPr>
            <a:endParaRPr lang="de-DE" sz="240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1062057" y="1483413"/>
            <a:ext cx="10320808" cy="5057155"/>
          </a:xfrm>
          <a:prstGeom prst="rect">
            <a:avLst/>
          </a:prstGeom>
        </p:spPr>
        <p:txBody>
          <a:bodyPr vert="horz" lIns="91440" tIns="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sz="900" b="1" dirty="0"/>
          </a:p>
          <a:p>
            <a:pPr>
              <a:lnSpc>
                <a:spcPct val="100000"/>
              </a:lnSpc>
              <a:defRPr/>
            </a:pPr>
            <a:r>
              <a:rPr lang="de-DE" b="1" dirty="0"/>
              <a:t>Aufbau</a:t>
            </a:r>
            <a:endParaRPr dirty="0"/>
          </a:p>
        </p:txBody>
      </p:sp>
      <p:sp>
        <p:nvSpPr>
          <p:cNvPr id="16" name="Foliennummernplatzhalter 3"/>
          <p:cNvSpPr>
            <a:spLocks noGrp="1"/>
          </p:cNvSpPr>
          <p:nvPr>
            <p:ph type="sldNum" sz="quarter" idx="12"/>
          </p:nvPr>
        </p:nvSpPr>
        <p:spPr bwMode="auto">
          <a:xfrm>
            <a:off x="9153037" y="6325354"/>
            <a:ext cx="2743200" cy="365125"/>
          </a:xfrm>
        </p:spPr>
        <p:txBody>
          <a:bodyPr/>
          <a:lstStyle/>
          <a:p>
            <a:pPr>
              <a:defRPr/>
            </a:pPr>
            <a:fld id="{3578807B-3284-B344-A99F-F2534B03AD13}" type="slidenum">
              <a:rPr lang="de-DE"/>
              <a:t>11</a:t>
            </a:fld>
            <a:endParaRPr lang="de-DE"/>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Ecken des Rechtecks auf der gleichen Seite abrunden 1">
            <a:extLst>
              <a:ext uri="{FF2B5EF4-FFF2-40B4-BE49-F238E27FC236}">
                <a16:creationId xmlns:a16="http://schemas.microsoft.com/office/drawing/2014/main" id="{761E6C1F-23E6-ECDC-0B14-1A3D2979A0BD}"/>
              </a:ext>
            </a:extLst>
          </p:cNvPr>
          <p:cNvSpPr/>
          <p:nvPr/>
        </p:nvSpPr>
        <p:spPr bwMode="auto">
          <a:xfrm rot="16200000">
            <a:off x="2544027" y="1004307"/>
            <a:ext cx="1127281"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solidFill>
                <a:effectLst/>
                <a:uLnTx/>
                <a:uFillTx/>
                <a:cs typeface="Arial" panose="020B0604020202020204" pitchFamily="34" charset="0"/>
              </a:rPr>
              <a:t>Selbstreflexionsfragebogen</a:t>
            </a:r>
          </a:p>
        </p:txBody>
      </p:sp>
      <p:sp>
        <p:nvSpPr>
          <p:cNvPr id="8" name="Ecken des Rechtecks auf der gleichen Seite abrunden 7">
            <a:extLst>
              <a:ext uri="{FF2B5EF4-FFF2-40B4-BE49-F238E27FC236}">
                <a16:creationId xmlns:a16="http://schemas.microsoft.com/office/drawing/2014/main" id="{95E626C8-363E-AF11-4C07-82AAD95220C8}"/>
              </a:ext>
            </a:extLst>
          </p:cNvPr>
          <p:cNvSpPr/>
          <p:nvPr/>
        </p:nvSpPr>
        <p:spPr bwMode="auto">
          <a:xfrm rot="5400000">
            <a:off x="7676930" y="-24142"/>
            <a:ext cx="1127280" cy="6161354"/>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marR="0" lvl="0" defTabSz="914400" rtl="0" eaLnBrk="1" fontAlgn="auto" latinLnBrk="0" hangingPunct="1">
              <a:lnSpc>
                <a:spcPts val="2860"/>
              </a:lnSpc>
              <a:spcBef>
                <a:spcPts val="0"/>
              </a:spcBef>
              <a:spcAft>
                <a:spcPts val="0"/>
              </a:spcAft>
              <a:buClrTx/>
              <a:buSzTx/>
              <a:tabLst/>
              <a:defRPr/>
            </a:pPr>
            <a:r>
              <a:rPr lang="de-DE" sz="2000" b="0" dirty="0"/>
              <a:t>Bestimmung des eigenen medialen Habitus</a:t>
            </a:r>
            <a:endParaRPr kumimoji="0" lang="de-DE" sz="2000" b="0" u="none" strike="noStrike" kern="0" cap="none" spc="0" normalizeH="0" baseline="0" noProof="0" dirty="0">
              <a:ln>
                <a:noFill/>
              </a:ln>
              <a:solidFill>
                <a:schemeClr val="bg1"/>
              </a:solidFill>
              <a:effectLst/>
              <a:uLnTx/>
              <a:uFillTx/>
              <a:cs typeface="Arial" panose="020B0604020202020204" pitchFamily="34" charset="0"/>
            </a:endParaRPr>
          </a:p>
        </p:txBody>
      </p:sp>
      <p:sp>
        <p:nvSpPr>
          <p:cNvPr id="14" name="Ecken des Rechtecks auf der gleichen Seite abrunden 13">
            <a:extLst>
              <a:ext uri="{FF2B5EF4-FFF2-40B4-BE49-F238E27FC236}">
                <a16:creationId xmlns:a16="http://schemas.microsoft.com/office/drawing/2014/main" id="{070A530C-3A12-96F6-ECBC-D0CD1E4C9D35}"/>
              </a:ext>
            </a:extLst>
          </p:cNvPr>
          <p:cNvSpPr/>
          <p:nvPr/>
        </p:nvSpPr>
        <p:spPr bwMode="auto">
          <a:xfrm rot="16200000">
            <a:off x="2547166" y="3712624"/>
            <a:ext cx="1121004"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solidFill>
                <a:effectLst/>
                <a:uLnTx/>
                <a:uFillTx/>
                <a:cs typeface="Arial" panose="020B0604020202020204" pitchFamily="34" charset="0"/>
              </a:rPr>
              <a:t>Instrument zur Erhebung mit Kindern</a:t>
            </a:r>
          </a:p>
        </p:txBody>
      </p:sp>
      <p:sp>
        <p:nvSpPr>
          <p:cNvPr id="15" name="Ecken des Rechtecks auf der gleichen Seite abrunden 14">
            <a:extLst>
              <a:ext uri="{FF2B5EF4-FFF2-40B4-BE49-F238E27FC236}">
                <a16:creationId xmlns:a16="http://schemas.microsoft.com/office/drawing/2014/main" id="{474BBC6F-F6F5-D178-C0C6-938A7D326B19}"/>
              </a:ext>
            </a:extLst>
          </p:cNvPr>
          <p:cNvSpPr/>
          <p:nvPr/>
        </p:nvSpPr>
        <p:spPr bwMode="auto">
          <a:xfrm rot="5400000">
            <a:off x="7680070" y="2684175"/>
            <a:ext cx="1121002" cy="6161356"/>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lnSpc>
                <a:spcPts val="2860"/>
              </a:lnSpc>
              <a:defRPr/>
            </a:pPr>
            <a:r>
              <a:rPr lang="de-DE" sz="2000" dirty="0"/>
              <a:t>Identifizierung von Wünschen und Bedarfen</a:t>
            </a:r>
          </a:p>
        </p:txBody>
      </p:sp>
      <p:sp>
        <p:nvSpPr>
          <p:cNvPr id="19" name="Ecken des Rechtecks auf der gleichen Seite abrunden 18">
            <a:extLst>
              <a:ext uri="{FF2B5EF4-FFF2-40B4-BE49-F238E27FC236}">
                <a16:creationId xmlns:a16="http://schemas.microsoft.com/office/drawing/2014/main" id="{2975849F-A764-0AC8-5911-7B8DA209FBC8}"/>
              </a:ext>
            </a:extLst>
          </p:cNvPr>
          <p:cNvSpPr/>
          <p:nvPr/>
        </p:nvSpPr>
        <p:spPr bwMode="auto">
          <a:xfrm rot="16200000">
            <a:off x="2550645" y="2360034"/>
            <a:ext cx="1127280"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lang="de-DE" sz="2000" b="1" kern="1200" dirty="0">
                <a:solidFill>
                  <a:schemeClr val="bg1"/>
                </a:solidFill>
                <a:cs typeface="Arial" panose="020B0604020202020204" pitchFamily="34" charset="0"/>
              </a:rPr>
              <a:t>Elternfragebogen</a:t>
            </a:r>
            <a:endParaRPr kumimoji="0" lang="de-DE" sz="2000" b="1" i="0" u="none" strike="noStrike" kern="1200" cap="none" spc="0" normalizeH="0" baseline="0" noProof="0" dirty="0">
              <a:ln>
                <a:noFill/>
              </a:ln>
              <a:solidFill>
                <a:schemeClr val="bg1"/>
              </a:solidFill>
              <a:effectLst/>
              <a:uLnTx/>
              <a:uFillTx/>
              <a:cs typeface="Arial" panose="020B0604020202020204" pitchFamily="34" charset="0"/>
            </a:endParaRPr>
          </a:p>
        </p:txBody>
      </p:sp>
      <p:sp>
        <p:nvSpPr>
          <p:cNvPr id="20" name="Ecken des Rechtecks auf der gleichen Seite abrunden 19">
            <a:extLst>
              <a:ext uri="{FF2B5EF4-FFF2-40B4-BE49-F238E27FC236}">
                <a16:creationId xmlns:a16="http://schemas.microsoft.com/office/drawing/2014/main" id="{B96F713F-D6D2-81D4-1CB2-509FBF05FFEC}"/>
              </a:ext>
            </a:extLst>
          </p:cNvPr>
          <p:cNvSpPr/>
          <p:nvPr/>
        </p:nvSpPr>
        <p:spPr bwMode="auto">
          <a:xfrm rot="5400000">
            <a:off x="7683000" y="1331036"/>
            <a:ext cx="1128379" cy="6161354"/>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defRPr/>
            </a:pPr>
            <a:r>
              <a:rPr lang="de-DE" sz="2000" dirty="0"/>
              <a:t>Identifizierung von Erwartungshaltungen, </a:t>
            </a:r>
            <a:br>
              <a:rPr lang="de-DE" sz="2000" dirty="0"/>
            </a:br>
            <a:r>
              <a:rPr lang="de-DE" sz="2000" dirty="0"/>
              <a:t>Kompetenzen und Bedarfen</a:t>
            </a:r>
          </a:p>
        </p:txBody>
      </p:sp>
      <p:sp>
        <p:nvSpPr>
          <p:cNvPr id="3" name="Textfeld 2">
            <a:extLst>
              <a:ext uri="{FF2B5EF4-FFF2-40B4-BE49-F238E27FC236}">
                <a16:creationId xmlns:a16="http://schemas.microsoft.com/office/drawing/2014/main" id="{15489576-5116-80E9-2484-1DACA0891C2E}"/>
              </a:ext>
            </a:extLst>
          </p:cNvPr>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Vorstellung der Reflexionsinstrumente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3211930" y="2086201"/>
            <a:ext cx="0" cy="3960000"/>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Titel 1"/>
          <p:cNvSpPr>
            <a:spLocks noGrp="1"/>
          </p:cNvSpPr>
          <p:nvPr>
            <p:ph type="ctrTitle"/>
          </p:nvPr>
        </p:nvSpPr>
        <p:spPr bwMode="auto">
          <a:xfrm>
            <a:off x="-16042" y="1347537"/>
            <a:ext cx="1763582" cy="4742492"/>
          </a:xfrm>
          <a:prstGeom prst="rect">
            <a:avLst/>
          </a:prstGeom>
          <a:solidFill>
            <a:srgbClr val="DBEDF8"/>
          </a:solidFill>
          <a:ln w="50800" cmpd="thickThin">
            <a:noFill/>
            <a:prstDash val="solid"/>
          </a:ln>
          <a:effectLst/>
        </p:spPr>
        <p:txBody>
          <a:bodyPr anchor="t">
            <a:normAutofit/>
          </a:bodyPr>
          <a:lstStyle/>
          <a:p>
            <a:pPr>
              <a:defRPr/>
            </a:pPr>
            <a:br>
              <a:rPr lang="de-DE" sz="2000" b="1"/>
            </a:br>
            <a:br>
              <a:rPr lang="de-DE" sz="2000" b="1"/>
            </a:br>
            <a:endParaRPr lang="de-DE" sz="2150">
              <a:latin typeface="Calibri"/>
            </a:endParaRPr>
          </a:p>
        </p:txBody>
      </p:sp>
      <p:sp>
        <p:nvSpPr>
          <p:cNvPr id="13" name="Titel 1"/>
          <p:cNvSpPr txBox="1"/>
          <p:nvPr/>
        </p:nvSpPr>
        <p:spPr bwMode="auto">
          <a:xfrm>
            <a:off x="11614484" y="1347537"/>
            <a:ext cx="577515" cy="4742492"/>
          </a:xfrm>
          <a:prstGeom prst="rect">
            <a:avLst/>
          </a:prstGeom>
          <a:solidFill>
            <a:srgbClr val="D4E7C5"/>
          </a:solidFill>
          <a:ln w="50800" cmpd="thickThin">
            <a:noFill/>
            <a:prstDash val="solid"/>
          </a:ln>
          <a:effectLst/>
        </p:spPr>
        <p:txBody>
          <a:bodyPr vert="horz" lIns="91440" tIns="45720" rIns="91440" bIns="45720" rtlCol="0" anchor="t">
            <a:normAutofit/>
          </a:bodyPr>
          <a:lstStyle>
            <a:lvl1pPr algn="ctr" defTabSz="914400">
              <a:lnSpc>
                <a:spcPct val="90000"/>
              </a:lnSpc>
              <a:spcBef>
                <a:spcPts val="0"/>
              </a:spcBef>
              <a:buNone/>
              <a:defRPr sz="6000">
                <a:solidFill>
                  <a:schemeClr val="tx1"/>
                </a:solidFill>
                <a:latin typeface="+mj-lt"/>
                <a:ea typeface="+mj-ea"/>
                <a:cs typeface="+mj-cs"/>
              </a:defRPr>
            </a:lvl1pPr>
          </a:lstStyle>
          <a:p>
            <a:pPr>
              <a:defRPr/>
            </a:pPr>
            <a:br>
              <a:rPr lang="de-DE" sz="2000" b="1"/>
            </a:br>
            <a:br>
              <a:rPr lang="de-DE" sz="2000" b="1"/>
            </a:br>
            <a:endParaRPr lang="de-DE" sz="2150">
              <a:latin typeface="Calibri"/>
            </a:endParaRPr>
          </a:p>
        </p:txBody>
      </p:sp>
      <p:sp>
        <p:nvSpPr>
          <p:cNvPr id="2" name="Textfeld 1"/>
          <p:cNvSpPr txBox="1"/>
          <p:nvPr/>
        </p:nvSpPr>
        <p:spPr bwMode="auto">
          <a:xfrm>
            <a:off x="3525632" y="2682353"/>
            <a:ext cx="7765144" cy="1493294"/>
          </a:xfrm>
          <a:prstGeom prst="rect">
            <a:avLst/>
          </a:prstGeom>
          <a:noFill/>
        </p:spPr>
        <p:txBody>
          <a:bodyPr wrap="square" rtlCol="0">
            <a:spAutoFit/>
          </a:bodyPr>
          <a:lstStyle/>
          <a:p>
            <a:pPr>
              <a:lnSpc>
                <a:spcPct val="150000"/>
              </a:lnSpc>
              <a:spcAft>
                <a:spcPts val="1200"/>
              </a:spcAft>
              <a:defRPr/>
            </a:pPr>
            <a:r>
              <a:rPr lang="de-DE" sz="3200" dirty="0"/>
              <a:t>Block 3 – Vorstellung des Selbstreflexionsfragebogens  </a:t>
            </a:r>
          </a:p>
        </p:txBody>
      </p:sp>
      <p:pic>
        <p:nvPicPr>
          <p:cNvPr id="4" name="Grafik 3" descr="Ein Bild, das Zeichnung enthält.&#10;&#10;Automatisch generierte Beschreibung"/>
          <p:cNvPicPr>
            <a:picLocks noChangeAspect="1"/>
          </p:cNvPicPr>
          <p:nvPr/>
        </p:nvPicPr>
        <p:blipFill>
          <a:blip r:embed="rId3">
            <a:alphaModFix/>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3336519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925615" y="1382300"/>
            <a:ext cx="10457250"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lnSpc>
                <a:spcPct val="150000"/>
              </a:lnSpc>
              <a:spcAft>
                <a:spcPts val="1200"/>
              </a:spcAft>
              <a:defRPr/>
            </a:pPr>
            <a:endParaRPr lang="de-DE" sz="240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954107"/>
          </a:xfrm>
          <a:prstGeom prst="rect">
            <a:avLst/>
          </a:prstGeom>
          <a:noFill/>
        </p:spPr>
        <p:txBody>
          <a:bodyPr wrap="square" rtlCol="0">
            <a:spAutoFit/>
          </a:bodyPr>
          <a:lstStyle/>
          <a:p>
            <a:pPr algn="ctr">
              <a:defRPr/>
            </a:pPr>
            <a:r>
              <a:rPr lang="de-DE" sz="2800" b="1"/>
              <a:t>Reflexionsmaterialien für die Kita-Praxis</a:t>
            </a:r>
            <a:endParaRPr/>
          </a:p>
          <a:p>
            <a:pPr algn="ctr">
              <a:defRPr/>
            </a:pPr>
            <a:endParaRPr lang="de-DE" sz="2800" b="1"/>
          </a:p>
        </p:txBody>
      </p:sp>
      <p:sp>
        <p:nvSpPr>
          <p:cNvPr id="12" name="Inhaltsplatzhalter 1"/>
          <p:cNvSpPr txBox="1"/>
          <p:nvPr/>
        </p:nvSpPr>
        <p:spPr bwMode="auto">
          <a:xfrm>
            <a:off x="1062057" y="1483413"/>
            <a:ext cx="10320808" cy="5057155"/>
          </a:xfrm>
          <a:prstGeom prst="rect">
            <a:avLst/>
          </a:prstGeom>
        </p:spPr>
        <p:txBody>
          <a:bodyPr vert="horz" lIns="91440" tIns="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sz="900" b="1"/>
          </a:p>
        </p:txBody>
      </p:sp>
      <p:sp>
        <p:nvSpPr>
          <p:cNvPr id="16" name="Foliennummernplatzhalter 3"/>
          <p:cNvSpPr>
            <a:spLocks noGrp="1"/>
          </p:cNvSpPr>
          <p:nvPr>
            <p:ph type="sldNum" sz="quarter" idx="12"/>
          </p:nvPr>
        </p:nvSpPr>
        <p:spPr bwMode="auto">
          <a:xfrm>
            <a:off x="9153037" y="6325354"/>
            <a:ext cx="2743200" cy="365125"/>
          </a:xfrm>
        </p:spPr>
        <p:txBody>
          <a:bodyPr/>
          <a:lstStyle/>
          <a:p>
            <a:pPr>
              <a:defRPr/>
            </a:pPr>
            <a:fld id="{3578807B-3284-B344-A99F-F2534B03AD13}" type="slidenum">
              <a:rPr lang="de-DE"/>
              <a:t>13</a:t>
            </a:fld>
            <a:endParaRPr lang="de-DE"/>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14" name="Ecken des Rechtecks auf der gleichen Seite abrunden 13">
            <a:extLst>
              <a:ext uri="{FF2B5EF4-FFF2-40B4-BE49-F238E27FC236}">
                <a16:creationId xmlns:a16="http://schemas.microsoft.com/office/drawing/2014/main" id="{521963C4-66C7-6B32-ABAE-FC9197CFA81D}"/>
              </a:ext>
            </a:extLst>
          </p:cNvPr>
          <p:cNvSpPr/>
          <p:nvPr/>
        </p:nvSpPr>
        <p:spPr bwMode="auto">
          <a:xfrm rot="16200000">
            <a:off x="2576172" y="3266506"/>
            <a:ext cx="1080001" cy="4104456"/>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Instrument zur Erhebung mit Kindern</a:t>
            </a:r>
          </a:p>
        </p:txBody>
      </p:sp>
      <p:sp>
        <p:nvSpPr>
          <p:cNvPr id="15" name="Ecken des Rechtecks auf der gleichen Seite abrunden 14">
            <a:extLst>
              <a:ext uri="{FF2B5EF4-FFF2-40B4-BE49-F238E27FC236}">
                <a16:creationId xmlns:a16="http://schemas.microsoft.com/office/drawing/2014/main" id="{259C1482-74F8-8C2E-31D3-7B2134F6B727}"/>
              </a:ext>
            </a:extLst>
          </p:cNvPr>
          <p:cNvSpPr/>
          <p:nvPr/>
        </p:nvSpPr>
        <p:spPr bwMode="auto">
          <a:xfrm rot="5400000">
            <a:off x="7703434" y="2243700"/>
            <a:ext cx="1080003" cy="6150069"/>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lnSpc>
                <a:spcPts val="2860"/>
              </a:lnSpc>
              <a:defRPr/>
            </a:pPr>
            <a:r>
              <a:rPr lang="de-DE" sz="2000" dirty="0">
                <a:solidFill>
                  <a:schemeClr val="bg1">
                    <a:lumMod val="85000"/>
                  </a:schemeClr>
                </a:solidFill>
              </a:rPr>
              <a:t>Identifizierung von Wünschen und Bedarfen</a:t>
            </a:r>
          </a:p>
        </p:txBody>
      </p:sp>
      <p:sp>
        <p:nvSpPr>
          <p:cNvPr id="19" name="Ecken des Rechtecks auf der gleichen Seite abrunden 18">
            <a:extLst>
              <a:ext uri="{FF2B5EF4-FFF2-40B4-BE49-F238E27FC236}">
                <a16:creationId xmlns:a16="http://schemas.microsoft.com/office/drawing/2014/main" id="{604EC038-1573-C920-8499-8827B5033D40}"/>
              </a:ext>
            </a:extLst>
          </p:cNvPr>
          <p:cNvSpPr/>
          <p:nvPr/>
        </p:nvSpPr>
        <p:spPr bwMode="auto">
          <a:xfrm rot="16200000">
            <a:off x="2545998" y="1937559"/>
            <a:ext cx="1127281" cy="4104456"/>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Elternfragebogen</a:t>
            </a:r>
          </a:p>
        </p:txBody>
      </p:sp>
      <p:sp>
        <p:nvSpPr>
          <p:cNvPr id="20" name="Ecken des Rechtecks auf der gleichen Seite abrunden 19">
            <a:extLst>
              <a:ext uri="{FF2B5EF4-FFF2-40B4-BE49-F238E27FC236}">
                <a16:creationId xmlns:a16="http://schemas.microsoft.com/office/drawing/2014/main" id="{2777C2D2-A10E-6BC8-FFB1-736AD9D0D450}"/>
              </a:ext>
            </a:extLst>
          </p:cNvPr>
          <p:cNvSpPr/>
          <p:nvPr/>
        </p:nvSpPr>
        <p:spPr bwMode="auto">
          <a:xfrm rot="5400000">
            <a:off x="7673260" y="914755"/>
            <a:ext cx="1127280" cy="6150067"/>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defRPr/>
            </a:pPr>
            <a:r>
              <a:rPr lang="de-DE" sz="2000" dirty="0">
                <a:solidFill>
                  <a:schemeClr val="bg1">
                    <a:lumMod val="85000"/>
                  </a:schemeClr>
                </a:solidFill>
              </a:rPr>
              <a:t>Identifizierung von Erwartungshaltungen, </a:t>
            </a:r>
            <a:br>
              <a:rPr lang="de-DE" sz="2000" dirty="0">
                <a:solidFill>
                  <a:schemeClr val="bg1">
                    <a:lumMod val="85000"/>
                  </a:schemeClr>
                </a:solidFill>
              </a:rPr>
            </a:br>
            <a:r>
              <a:rPr lang="de-DE" sz="2000" dirty="0">
                <a:solidFill>
                  <a:schemeClr val="bg1">
                    <a:lumMod val="85000"/>
                  </a:schemeClr>
                </a:solidFill>
              </a:rPr>
              <a:t>Kompetenzen und Bedarfen</a:t>
            </a:r>
          </a:p>
        </p:txBody>
      </p:sp>
      <p:sp>
        <p:nvSpPr>
          <p:cNvPr id="3" name="Ecken des Rechtecks auf der gleichen Seite abrunden 2">
            <a:extLst>
              <a:ext uri="{FF2B5EF4-FFF2-40B4-BE49-F238E27FC236}">
                <a16:creationId xmlns:a16="http://schemas.microsoft.com/office/drawing/2014/main" id="{8F3998E5-1809-6BC7-1403-DF22970F7661}"/>
              </a:ext>
            </a:extLst>
          </p:cNvPr>
          <p:cNvSpPr/>
          <p:nvPr/>
        </p:nvSpPr>
        <p:spPr bwMode="auto">
          <a:xfrm rot="16200000">
            <a:off x="2539381" y="584971"/>
            <a:ext cx="1127281"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solidFill>
                <a:effectLst/>
                <a:uLnTx/>
                <a:uFillTx/>
                <a:cs typeface="Arial" panose="020B0604020202020204" pitchFamily="34" charset="0"/>
              </a:rPr>
              <a:t>Selbstreflexionsfragebogen</a:t>
            </a:r>
          </a:p>
        </p:txBody>
      </p:sp>
      <p:sp>
        <p:nvSpPr>
          <p:cNvPr id="10" name="Ecken des Rechtecks auf der gleichen Seite abrunden 9">
            <a:extLst>
              <a:ext uri="{FF2B5EF4-FFF2-40B4-BE49-F238E27FC236}">
                <a16:creationId xmlns:a16="http://schemas.microsoft.com/office/drawing/2014/main" id="{64F27CFF-AE10-31EB-9429-7F7A88EA87B2}"/>
              </a:ext>
            </a:extLst>
          </p:cNvPr>
          <p:cNvSpPr/>
          <p:nvPr/>
        </p:nvSpPr>
        <p:spPr bwMode="auto">
          <a:xfrm rot="5400000">
            <a:off x="7672286" y="-443476"/>
            <a:ext cx="1127280" cy="6161354"/>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marR="0" lvl="0" defTabSz="914400" rtl="0" eaLnBrk="1" fontAlgn="auto" latinLnBrk="0" hangingPunct="1">
              <a:lnSpc>
                <a:spcPts val="2860"/>
              </a:lnSpc>
              <a:spcBef>
                <a:spcPts val="0"/>
              </a:spcBef>
              <a:spcAft>
                <a:spcPts val="0"/>
              </a:spcAft>
              <a:buClrTx/>
              <a:buSzTx/>
              <a:tabLst/>
              <a:defRPr/>
            </a:pPr>
            <a:r>
              <a:rPr lang="de-DE" sz="2000" b="0" dirty="0"/>
              <a:t>Bestimmung des eigenen medialen Habitus</a:t>
            </a:r>
            <a:endParaRPr kumimoji="0" lang="de-DE" sz="2000" b="0" u="none" strike="noStrike" kern="0" cap="none" spc="0" normalizeH="0" baseline="0" noProof="0" dirty="0">
              <a:ln>
                <a:noFill/>
              </a:ln>
              <a:solidFill>
                <a:schemeClr val="bg1"/>
              </a:solidFill>
              <a:effectLst/>
              <a:uLnTx/>
              <a:uFillTx/>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288000" rIns="251999" bIns="180000" rtlCol="0" anchor="t">
            <a:noAutofit/>
          </a:bodyPr>
          <a:lstStyle/>
          <a:p>
            <a:pPr algn="just">
              <a:lnSpc>
                <a:spcPct val="150000"/>
              </a:lnSpc>
              <a:spcAft>
                <a:spcPts val="1800"/>
              </a:spcAft>
              <a:defRPr/>
            </a:pPr>
            <a:r>
              <a:rPr lang="de-DE" sz="2400" b="1" dirty="0">
                <a:solidFill>
                  <a:srgbClr val="000000"/>
                </a:solidFill>
                <a:cs typeface="Arial"/>
              </a:rPr>
              <a:t>Ziel und Nutzen</a:t>
            </a:r>
            <a:endParaRPr dirty="0"/>
          </a:p>
          <a:p>
            <a:pPr marL="342900" indent="-342900" algn="just">
              <a:lnSpc>
                <a:spcPct val="150000"/>
              </a:lnSpc>
              <a:spcAft>
                <a:spcPts val="1800"/>
              </a:spcAft>
              <a:buFont typeface="Arial"/>
              <a:buChar char="•"/>
              <a:defRPr/>
            </a:pPr>
            <a:r>
              <a:rPr lang="de-DE" sz="2400" dirty="0">
                <a:solidFill>
                  <a:srgbClr val="000000"/>
                </a:solidFill>
                <a:cs typeface="Arial"/>
              </a:rPr>
              <a:t>Verbindung von eigenem (privaten) Medienhandeln und Nutzung digitaler Medien in der pädagogischen Arbeit</a:t>
            </a:r>
            <a:endParaRPr dirty="0"/>
          </a:p>
          <a:p>
            <a:pPr marL="342900" indent="-342900" algn="just">
              <a:lnSpc>
                <a:spcPct val="150000"/>
              </a:lnSpc>
              <a:spcAft>
                <a:spcPts val="1800"/>
              </a:spcAft>
              <a:buFont typeface="Arial"/>
              <a:buChar char="•"/>
              <a:defRPr/>
            </a:pPr>
            <a:r>
              <a:rPr lang="de-DE" sz="2400" dirty="0">
                <a:solidFill>
                  <a:srgbClr val="000000"/>
                </a:solidFill>
                <a:cs typeface="Arial"/>
              </a:rPr>
              <a:t>Reflexion des eigenen mediale Handelns und Ableitung von Zusammenhängen</a:t>
            </a:r>
            <a:endParaRPr dirty="0"/>
          </a:p>
          <a:p>
            <a:pPr marL="342900" indent="-342900" algn="just">
              <a:lnSpc>
                <a:spcPct val="150000"/>
              </a:lnSpc>
              <a:spcAft>
                <a:spcPts val="1800"/>
              </a:spcAft>
              <a:buFont typeface="Arial"/>
              <a:buChar char="•"/>
              <a:defRPr/>
            </a:pPr>
            <a:r>
              <a:rPr lang="de-DE" sz="2400" dirty="0">
                <a:solidFill>
                  <a:srgbClr val="000000"/>
                </a:solidFill>
                <a:cs typeface="Arial"/>
              </a:rPr>
              <a:t>Nutzbarkeit für Teamarbeit und ggf. Identifizierung von Fort- und Weiterbildungsbedarfen</a:t>
            </a:r>
            <a:endParaRPr dirty="0"/>
          </a:p>
          <a:p>
            <a:pPr marL="342900" indent="-342900" algn="just">
              <a:lnSpc>
                <a:spcPct val="150000"/>
              </a:lnSpc>
              <a:buFont typeface="Arial"/>
              <a:buChar char="•"/>
              <a:defRPr/>
            </a:pPr>
            <a:endParaRPr lang="de-DE" sz="2400" dirty="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91440" tIns="4572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285750" lvl="0" algn="l">
              <a:lnSpc>
                <a:spcPct val="100000"/>
              </a:lnSpc>
              <a:spcBef>
                <a:spcPts val="0"/>
              </a:spcBef>
              <a:defRPr/>
            </a:pPr>
            <a:endParaRPr lang="de-DE" sz="1000">
              <a:solidFill>
                <a:prstClr val="black"/>
              </a:solidFill>
            </a:endParaRPr>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72000" rIns="251999" bIns="0" rtlCol="0" anchor="t">
            <a:noAutofit/>
          </a:bodyPr>
          <a:lstStyle/>
          <a:p>
            <a:pPr algn="just">
              <a:spcAft>
                <a:spcPts val="1800"/>
              </a:spcAft>
              <a:defRPr/>
            </a:pPr>
            <a:r>
              <a:rPr lang="de-DE" sz="2400" b="1" dirty="0">
                <a:solidFill>
                  <a:srgbClr val="000000"/>
                </a:solidFill>
                <a:cs typeface="Arial"/>
              </a:rPr>
              <a:t>Inhalt und Aufbau</a:t>
            </a:r>
          </a:p>
          <a:p>
            <a:pPr marL="342900" indent="-342900" algn="just">
              <a:lnSpc>
                <a:spcPct val="150000"/>
              </a:lnSpc>
              <a:buFont typeface="Arial"/>
              <a:buChar char="•"/>
              <a:defRPr/>
            </a:pPr>
            <a:endParaRPr lang="de-DE" sz="2400" dirty="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dirty="0"/>
          </a:p>
        </p:txBody>
      </p:sp>
      <p:sp>
        <p:nvSpPr>
          <p:cNvPr id="12" name="Inhaltsplatzhalter 1"/>
          <p:cNvSpPr txBox="1"/>
          <p:nvPr/>
        </p:nvSpPr>
        <p:spPr bwMode="auto">
          <a:xfrm>
            <a:off x="867265" y="1423233"/>
            <a:ext cx="10515600" cy="5057155"/>
          </a:xfrm>
          <a:prstGeom prst="rect">
            <a:avLst/>
          </a:prstGeom>
        </p:spPr>
        <p:txBody>
          <a:bodyPr vert="horz" lIns="91440" tIns="4572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285750" lvl="0" algn="l">
              <a:lnSpc>
                <a:spcPct val="100000"/>
              </a:lnSpc>
              <a:spcBef>
                <a:spcPts val="0"/>
              </a:spcBef>
              <a:defRPr/>
            </a:pPr>
            <a:endParaRPr lang="de-DE" sz="1000">
              <a:solidFill>
                <a:prstClr val="black"/>
              </a:solidFill>
            </a:endParaRPr>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Ecken des Rechtecks auf der gleichen Seite abrunden 1">
            <a:extLst>
              <a:ext uri="{FF2B5EF4-FFF2-40B4-BE49-F238E27FC236}">
                <a16:creationId xmlns:a16="http://schemas.microsoft.com/office/drawing/2014/main" id="{0FF151AE-D0A7-F203-AA4E-30750860526B}"/>
              </a:ext>
            </a:extLst>
          </p:cNvPr>
          <p:cNvSpPr/>
          <p:nvPr/>
        </p:nvSpPr>
        <p:spPr bwMode="auto">
          <a:xfrm rot="16200000">
            <a:off x="2157895" y="796795"/>
            <a:ext cx="900000" cy="3087769"/>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lIns="0" tIns="0" rIns="0" bIns="0" rtlCol="0" anchor="ctr"/>
          <a:lstStyle/>
          <a:p>
            <a:pPr algn="ctr">
              <a:spcAft>
                <a:spcPts val="1800"/>
              </a:spcAft>
              <a:defRPr/>
            </a:pPr>
            <a:r>
              <a:rPr lang="de-DE" sz="2000" b="1" dirty="0">
                <a:effectLst/>
                <a:latin typeface="Calibri" panose="020F0502020204030204" pitchFamily="34" charset="0"/>
              </a:rPr>
              <a:t>Bezug zur eigenen Kindheit </a:t>
            </a:r>
          </a:p>
        </p:txBody>
      </p:sp>
      <p:sp>
        <p:nvSpPr>
          <p:cNvPr id="6" name="Ecken des Rechtecks auf der gleichen Seite abrunden 5">
            <a:extLst>
              <a:ext uri="{FF2B5EF4-FFF2-40B4-BE49-F238E27FC236}">
                <a16:creationId xmlns:a16="http://schemas.microsoft.com/office/drawing/2014/main" id="{87F7C250-A0AA-64AC-00A9-C9F47C71CED3}"/>
              </a:ext>
            </a:extLst>
          </p:cNvPr>
          <p:cNvSpPr/>
          <p:nvPr/>
        </p:nvSpPr>
        <p:spPr bwMode="auto">
          <a:xfrm rot="5400000">
            <a:off x="7189886" y="-1149185"/>
            <a:ext cx="900000" cy="6976206"/>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0" bIns="360000" rtlCol="0" anchor="ctr"/>
          <a:lstStyle/>
          <a:p>
            <a:pPr indent="-285750">
              <a:buFont typeface="Arial" panose="020B0604020202020204" pitchFamily="34" charset="0"/>
              <a:buChar char="•"/>
            </a:pPr>
            <a:r>
              <a:rPr lang="de-DE" sz="1800" dirty="0">
                <a:effectLst/>
                <a:latin typeface="Calibri" panose="020F0502020204030204" pitchFamily="34" charset="0"/>
              </a:rPr>
              <a:t>Relevanz und Präsenz digitaler Medien in Kindheit und Jugend </a:t>
            </a:r>
          </a:p>
          <a:p>
            <a:pPr indent="-285750">
              <a:buFont typeface="Arial" panose="020B0604020202020204" pitchFamily="34" charset="0"/>
              <a:buChar char="•"/>
            </a:pPr>
            <a:r>
              <a:rPr lang="de-DE" sz="1800" dirty="0">
                <a:effectLst/>
                <a:latin typeface="Calibri" panose="020F0502020204030204" pitchFamily="34" charset="0"/>
              </a:rPr>
              <a:t>Bedeutung von Büchern</a:t>
            </a:r>
            <a:endParaRPr lang="de-DE" dirty="0">
              <a:latin typeface="Calibri" panose="020F0502020204030204" pitchFamily="34" charset="0"/>
            </a:endParaRPr>
          </a:p>
          <a:p>
            <a:pPr indent="-285750">
              <a:buFont typeface="Arial" panose="020B0604020202020204" pitchFamily="34" charset="0"/>
              <a:buChar char="•"/>
            </a:pPr>
            <a:r>
              <a:rPr lang="de-DE" sz="1800" dirty="0">
                <a:effectLst/>
                <a:latin typeface="Calibri" panose="020F0502020204030204" pitchFamily="34" charset="0"/>
              </a:rPr>
              <a:t>Romantisierung der eigenen Kindheit </a:t>
            </a:r>
            <a:endParaRPr lang="de-DE" sz="2000" dirty="0"/>
          </a:p>
        </p:txBody>
      </p:sp>
      <p:sp>
        <p:nvSpPr>
          <p:cNvPr id="8" name="Ecken des Rechtecks auf der gleichen Seite abrunden 7">
            <a:extLst>
              <a:ext uri="{FF2B5EF4-FFF2-40B4-BE49-F238E27FC236}">
                <a16:creationId xmlns:a16="http://schemas.microsoft.com/office/drawing/2014/main" id="{E849A0F6-146F-5FB4-2257-44C54C2F4923}"/>
              </a:ext>
            </a:extLst>
          </p:cNvPr>
          <p:cNvSpPr/>
          <p:nvPr/>
        </p:nvSpPr>
        <p:spPr bwMode="auto">
          <a:xfrm rot="16200000">
            <a:off x="1869893" y="2958651"/>
            <a:ext cx="1476000" cy="3087774"/>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lIns="0" tIns="0" rIns="0" bIns="0" rtlCol="0" anchor="ctr"/>
          <a:lstStyle/>
          <a:p>
            <a:pPr algn="ctr">
              <a:spcAft>
                <a:spcPts val="1800"/>
              </a:spcAft>
              <a:defRPr/>
            </a:pPr>
            <a:r>
              <a:rPr lang="de-DE" sz="2000" b="1" dirty="0">
                <a:effectLst/>
                <a:latin typeface="Calibri" panose="020F0502020204030204" pitchFamily="34" charset="0"/>
              </a:rPr>
              <a:t>Mediennutzung im pädagogischen Alltag </a:t>
            </a:r>
            <a:endParaRPr lang="de-DE" sz="2000" dirty="0"/>
          </a:p>
        </p:txBody>
      </p:sp>
      <p:sp>
        <p:nvSpPr>
          <p:cNvPr id="13" name="Ecken des Rechtecks auf der gleichen Seite abrunden 12">
            <a:extLst>
              <a:ext uri="{FF2B5EF4-FFF2-40B4-BE49-F238E27FC236}">
                <a16:creationId xmlns:a16="http://schemas.microsoft.com/office/drawing/2014/main" id="{EDDC4B6B-1668-8E1A-86F2-9F0B87637B79}"/>
              </a:ext>
            </a:extLst>
          </p:cNvPr>
          <p:cNvSpPr/>
          <p:nvPr/>
        </p:nvSpPr>
        <p:spPr bwMode="auto">
          <a:xfrm rot="16200000">
            <a:off x="2157893" y="1735721"/>
            <a:ext cx="900000" cy="3087774"/>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tIns="0" bIns="0" rtlCol="0" anchor="ctr"/>
          <a:lstStyle/>
          <a:p>
            <a:pPr algn="ctr">
              <a:lnSpc>
                <a:spcPct val="150000"/>
              </a:lnSpc>
              <a:spcAft>
                <a:spcPts val="1800"/>
              </a:spcAft>
              <a:defRPr/>
            </a:pPr>
            <a:r>
              <a:rPr lang="de-DE" sz="2000" b="1" dirty="0">
                <a:effectLst/>
                <a:latin typeface="Calibri" panose="020F0502020204030204" pitchFamily="34" charset="0"/>
              </a:rPr>
              <a:t>Private Mediennutzung </a:t>
            </a:r>
            <a:endParaRPr lang="de-DE" sz="2000" dirty="0"/>
          </a:p>
        </p:txBody>
      </p:sp>
      <p:sp>
        <p:nvSpPr>
          <p:cNvPr id="15" name="Ecken des Rechtecks auf der gleichen Seite abrunden 14">
            <a:extLst>
              <a:ext uri="{FF2B5EF4-FFF2-40B4-BE49-F238E27FC236}">
                <a16:creationId xmlns:a16="http://schemas.microsoft.com/office/drawing/2014/main" id="{333A7875-C45A-9767-E5EC-22B1A046C455}"/>
              </a:ext>
            </a:extLst>
          </p:cNvPr>
          <p:cNvSpPr/>
          <p:nvPr/>
        </p:nvSpPr>
        <p:spPr bwMode="auto">
          <a:xfrm rot="16200000">
            <a:off x="2031896" y="4311410"/>
            <a:ext cx="1152000" cy="3087773"/>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lIns="0" tIns="0" rIns="0" bIns="0" rtlCol="0" anchor="ctr"/>
          <a:lstStyle/>
          <a:p>
            <a:pPr algn="ctr">
              <a:spcAft>
                <a:spcPts val="1800"/>
              </a:spcAft>
              <a:defRPr/>
            </a:pPr>
            <a:r>
              <a:rPr lang="de-DE" sz="2000" b="1" dirty="0">
                <a:effectLst/>
                <a:latin typeface="Calibri" panose="020F0502020204030204" pitchFamily="34" charset="0"/>
              </a:rPr>
              <a:t>Mediennutzung und Elternschaft </a:t>
            </a:r>
            <a:endParaRPr lang="de-DE" sz="2000" dirty="0"/>
          </a:p>
        </p:txBody>
      </p:sp>
      <p:sp>
        <p:nvSpPr>
          <p:cNvPr id="17" name="Ecken des Rechtecks auf der gleichen Seite abrunden 16">
            <a:extLst>
              <a:ext uri="{FF2B5EF4-FFF2-40B4-BE49-F238E27FC236}">
                <a16:creationId xmlns:a16="http://schemas.microsoft.com/office/drawing/2014/main" id="{FC8C1095-61C2-EF4D-2548-B30B18008C54}"/>
              </a:ext>
            </a:extLst>
          </p:cNvPr>
          <p:cNvSpPr/>
          <p:nvPr/>
        </p:nvSpPr>
        <p:spPr bwMode="auto">
          <a:xfrm rot="5400000">
            <a:off x="7189886" y="-208495"/>
            <a:ext cx="900000" cy="6976208"/>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0" bIns="360000" rtlCol="0" anchor="ctr"/>
          <a:lstStyle/>
          <a:p>
            <a:pPr indent="-285750">
              <a:buFont typeface="Arial" panose="020B0604020202020204" pitchFamily="34" charset="0"/>
              <a:buChar char="•"/>
            </a:pPr>
            <a:r>
              <a:rPr lang="de-DE" sz="1800" dirty="0">
                <a:effectLst/>
                <a:latin typeface="Calibri" panose="020F0502020204030204" pitchFamily="34" charset="0"/>
              </a:rPr>
              <a:t>Technikaffinität und Technikinteresse </a:t>
            </a:r>
          </a:p>
          <a:p>
            <a:pPr indent="-285750">
              <a:buFont typeface="Arial" panose="020B0604020202020204" pitchFamily="34" charset="0"/>
              <a:buChar char="•"/>
            </a:pPr>
            <a:r>
              <a:rPr lang="de-DE" sz="1800" dirty="0">
                <a:effectLst/>
                <a:latin typeface="Calibri" panose="020F0502020204030204" pitchFamily="34" charset="0"/>
              </a:rPr>
              <a:t>Vereinnahmung durch digitale Medien </a:t>
            </a:r>
          </a:p>
          <a:p>
            <a:pPr indent="-285750">
              <a:buFont typeface="Arial" panose="020B0604020202020204" pitchFamily="34" charset="0"/>
              <a:buChar char="•"/>
            </a:pPr>
            <a:r>
              <a:rPr lang="de-DE" sz="1800" dirty="0">
                <a:effectLst/>
                <a:latin typeface="Calibri" panose="020F0502020204030204" pitchFamily="34" charset="0"/>
              </a:rPr>
              <a:t>Sicherheitsbedürfnis Passwortschutz </a:t>
            </a:r>
          </a:p>
        </p:txBody>
      </p:sp>
      <p:sp>
        <p:nvSpPr>
          <p:cNvPr id="18" name="Ecken des Rechtecks auf der gleichen Seite abrunden 17">
            <a:extLst>
              <a:ext uri="{FF2B5EF4-FFF2-40B4-BE49-F238E27FC236}">
                <a16:creationId xmlns:a16="http://schemas.microsoft.com/office/drawing/2014/main" id="{9A17E4C4-3A93-C3FF-948B-929B1403C5C6}"/>
              </a:ext>
            </a:extLst>
          </p:cNvPr>
          <p:cNvSpPr/>
          <p:nvPr/>
        </p:nvSpPr>
        <p:spPr bwMode="auto">
          <a:xfrm rot="5400000">
            <a:off x="6901885" y="1014436"/>
            <a:ext cx="1476000" cy="6976207"/>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0" bIns="360000" rtlCol="0" anchor="ctr"/>
          <a:lstStyle/>
          <a:p>
            <a:pPr indent="-285750">
              <a:buFont typeface="Arial" panose="020B0604020202020204" pitchFamily="34" charset="0"/>
              <a:buChar char="•"/>
            </a:pPr>
            <a:r>
              <a:rPr lang="de-DE" sz="1800" dirty="0">
                <a:effectLst/>
                <a:latin typeface="Calibri" panose="020F0502020204030204" pitchFamily="34" charset="0"/>
              </a:rPr>
              <a:t>Medienbildung als Bildungsauftrag </a:t>
            </a:r>
          </a:p>
          <a:p>
            <a:pPr indent="-285750">
              <a:buFont typeface="Arial" panose="020B0604020202020204" pitchFamily="34" charset="0"/>
              <a:buChar char="•"/>
            </a:pPr>
            <a:r>
              <a:rPr lang="de-DE" sz="1800" dirty="0">
                <a:effectLst/>
                <a:latin typeface="Calibri" panose="020F0502020204030204" pitchFamily="34" charset="0"/>
              </a:rPr>
              <a:t>Auswirkungen des digitalen Medieneinsatzes</a:t>
            </a:r>
          </a:p>
          <a:p>
            <a:pPr indent="-285750">
              <a:buFont typeface="Arial" panose="020B0604020202020204" pitchFamily="34" charset="0"/>
              <a:buChar char="•"/>
            </a:pPr>
            <a:r>
              <a:rPr lang="de-DE" sz="1800" dirty="0">
                <a:effectLst/>
                <a:latin typeface="Calibri" panose="020F0502020204030204" pitchFamily="34" charset="0"/>
              </a:rPr>
              <a:t>Enthusiasmus </a:t>
            </a:r>
          </a:p>
          <a:p>
            <a:pPr indent="-285750">
              <a:buFont typeface="Arial" panose="020B0604020202020204" pitchFamily="34" charset="0"/>
              <a:buChar char="•"/>
            </a:pPr>
            <a:r>
              <a:rPr lang="de-DE" sz="1800" dirty="0">
                <a:effectLst/>
                <a:latin typeface="Calibri" panose="020F0502020204030204" pitchFamily="34" charset="0"/>
              </a:rPr>
              <a:t>Selbstwirksamkeit </a:t>
            </a:r>
            <a:endParaRPr lang="de-DE" dirty="0"/>
          </a:p>
          <a:p>
            <a:pPr indent="-285750">
              <a:buFont typeface="Arial" panose="020B0604020202020204" pitchFamily="34" charset="0"/>
              <a:buChar char="•"/>
            </a:pPr>
            <a:r>
              <a:rPr lang="de-DE" sz="1800" dirty="0">
                <a:effectLst/>
                <a:latin typeface="Calibri" panose="020F0502020204030204" pitchFamily="34" charset="0"/>
              </a:rPr>
              <a:t>Angst </a:t>
            </a:r>
            <a:endParaRPr lang="de-DE" dirty="0"/>
          </a:p>
        </p:txBody>
      </p:sp>
      <p:sp>
        <p:nvSpPr>
          <p:cNvPr id="19" name="Ecken des Rechtecks auf der gleichen Seite abrunden 18">
            <a:extLst>
              <a:ext uri="{FF2B5EF4-FFF2-40B4-BE49-F238E27FC236}">
                <a16:creationId xmlns:a16="http://schemas.microsoft.com/office/drawing/2014/main" id="{FC506744-172B-1EBF-2637-C43BFE9D289C}"/>
              </a:ext>
            </a:extLst>
          </p:cNvPr>
          <p:cNvSpPr/>
          <p:nvPr/>
        </p:nvSpPr>
        <p:spPr bwMode="auto">
          <a:xfrm rot="5400000">
            <a:off x="7063884" y="2367194"/>
            <a:ext cx="1152000" cy="6976208"/>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0" bIns="360000" rtlCol="0" anchor="ctr"/>
          <a:lstStyle/>
          <a:p>
            <a:pPr indent="-285750">
              <a:buFont typeface="Arial" panose="020B0604020202020204" pitchFamily="34" charset="0"/>
              <a:buChar char="•"/>
            </a:pPr>
            <a:r>
              <a:rPr lang="de-DE" sz="1800" dirty="0">
                <a:effectLst/>
                <a:latin typeface="Calibri" panose="020F0502020204030204" pitchFamily="34" charset="0"/>
              </a:rPr>
              <a:t>Erwartete Mediennutzung in der Häuslichkeit </a:t>
            </a:r>
          </a:p>
          <a:p>
            <a:pPr indent="-285750">
              <a:buFont typeface="Arial" panose="020B0604020202020204" pitchFamily="34" charset="0"/>
              <a:buChar char="•"/>
            </a:pPr>
            <a:r>
              <a:rPr lang="de-DE" sz="1800" dirty="0">
                <a:effectLst/>
                <a:latin typeface="Calibri" panose="020F0502020204030204" pitchFamily="34" charset="0"/>
              </a:rPr>
              <a:t>Erwartete Auswirkungen digitaler Medien </a:t>
            </a:r>
          </a:p>
          <a:p>
            <a:pPr indent="-285750">
              <a:buFont typeface="Arial" panose="020B0604020202020204" pitchFamily="34" charset="0"/>
              <a:buChar char="•"/>
            </a:pPr>
            <a:r>
              <a:rPr lang="de-DE" sz="1800" dirty="0">
                <a:effectLst/>
                <a:latin typeface="Calibri" panose="020F0502020204030204" pitchFamily="34" charset="0"/>
              </a:rPr>
              <a:t>Information und Mitbestimmung</a:t>
            </a:r>
          </a:p>
          <a:p>
            <a:pPr indent="-285750">
              <a:buFont typeface="Arial" panose="020B0604020202020204" pitchFamily="34" charset="0"/>
              <a:buChar char="•"/>
            </a:pPr>
            <a:r>
              <a:rPr lang="de-DE" sz="1800" dirty="0">
                <a:effectLst/>
                <a:latin typeface="Calibri" panose="020F0502020204030204" pitchFamily="34" charset="0"/>
              </a:rPr>
              <a:t>Befürwortung und Technikaffinität der Elternschaft </a:t>
            </a:r>
            <a:endParaRPr lang="de-DE" dirty="0"/>
          </a:p>
        </p:txBody>
      </p:sp>
    </p:spTree>
    <p:extLst>
      <p:ext uri="{BB962C8B-B14F-4D97-AF65-F5344CB8AC3E}">
        <p14:creationId xmlns:p14="http://schemas.microsoft.com/office/powerpoint/2010/main" val="3048709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5"/>
            <a:ext cx="10417749" cy="4402100"/>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144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r>
              <a:rPr lang="de-DE" b="1" dirty="0"/>
              <a:t>Fragebogenauswertung (exemplarische Darstellung)</a:t>
            </a:r>
          </a:p>
          <a:p>
            <a:pPr marL="627063" indent="-341313" algn="l">
              <a:defRPr/>
            </a:pPr>
            <a:endParaRPr lang="de-DE" b="1" dirty="0"/>
          </a:p>
          <a:p>
            <a:pPr marL="627063" lvl="0" indent="-341313" algn="l">
              <a:lnSpc>
                <a:spcPct val="100000"/>
              </a:lnSpc>
              <a:spcBef>
                <a:spcPts val="0"/>
              </a:spcBef>
              <a:buFont typeface="Arial"/>
              <a:buChar char="•"/>
              <a:defRPr/>
            </a:pPr>
            <a:endParaRPr lang="de-DE" sz="1000" dirty="0">
              <a:solidFill>
                <a:prstClr val="black"/>
              </a:solidFill>
            </a:endParaRPr>
          </a:p>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grpSp>
        <p:nvGrpSpPr>
          <p:cNvPr id="13" name="Gruppieren 12">
            <a:extLst>
              <a:ext uri="{FF2B5EF4-FFF2-40B4-BE49-F238E27FC236}">
                <a16:creationId xmlns:a16="http://schemas.microsoft.com/office/drawing/2014/main" id="{39B268A4-D532-2F0B-367D-EA396E97EDC6}"/>
              </a:ext>
            </a:extLst>
          </p:cNvPr>
          <p:cNvGrpSpPr/>
          <p:nvPr/>
        </p:nvGrpSpPr>
        <p:grpSpPr>
          <a:xfrm>
            <a:off x="1343472" y="2032214"/>
            <a:ext cx="10439250" cy="3675788"/>
            <a:chOff x="2174314" y="2710075"/>
            <a:chExt cx="9382281" cy="2949198"/>
          </a:xfrm>
        </p:grpSpPr>
        <p:grpSp>
          <p:nvGrpSpPr>
            <p:cNvPr id="14" name="Gruppieren 13">
              <a:extLst>
                <a:ext uri="{FF2B5EF4-FFF2-40B4-BE49-F238E27FC236}">
                  <a16:creationId xmlns:a16="http://schemas.microsoft.com/office/drawing/2014/main" id="{3A34BD5A-AD10-E186-5D6D-8CA973A0CBF5}"/>
                </a:ext>
              </a:extLst>
            </p:cNvPr>
            <p:cNvGrpSpPr/>
            <p:nvPr/>
          </p:nvGrpSpPr>
          <p:grpSpPr>
            <a:xfrm>
              <a:off x="2174314" y="2710075"/>
              <a:ext cx="9382281" cy="2949198"/>
              <a:chOff x="647759" y="2706278"/>
              <a:chExt cx="9338735" cy="2949198"/>
            </a:xfrm>
          </p:grpSpPr>
          <p:sp>
            <p:nvSpPr>
              <p:cNvPr id="21" name="Ecken des Rechtecks auf der gleichen Seite abrunden 20">
                <a:extLst>
                  <a:ext uri="{FF2B5EF4-FFF2-40B4-BE49-F238E27FC236}">
                    <a16:creationId xmlns:a16="http://schemas.microsoft.com/office/drawing/2014/main" id="{3126C444-4B33-C256-B87B-02335F478EC6}"/>
                  </a:ext>
                </a:extLst>
              </p:cNvPr>
              <p:cNvSpPr/>
              <p:nvPr/>
            </p:nvSpPr>
            <p:spPr>
              <a:xfrm rot="5400000">
                <a:off x="3615794" y="570083"/>
                <a:ext cx="2880316" cy="7152705"/>
              </a:xfrm>
              <a:prstGeom prst="round2SameRect">
                <a:avLst>
                  <a:gd name="adj1" fmla="val 9795"/>
                  <a:gd name="adj2" fmla="val 0"/>
                </a:avLst>
              </a:prstGeom>
              <a:noFill/>
              <a:ln>
                <a:noFill/>
              </a:ln>
            </p:spPr>
            <p:style>
              <a:lnRef idx="1">
                <a:schemeClr val="accent1"/>
              </a:lnRef>
              <a:fillRef idx="3">
                <a:schemeClr val="accent1"/>
              </a:fillRef>
              <a:effectRef idx="2">
                <a:schemeClr val="accent1"/>
              </a:effectRef>
              <a:fontRef idx="minor">
                <a:schemeClr val="lt1"/>
              </a:fontRef>
            </p:style>
            <p:txBody>
              <a:bodyPr vert="vert270" lIns="90000" tIns="0" rIns="90000" bIns="0" rtlCol="0" anchor="ctr"/>
              <a:lstStyle/>
              <a:p>
                <a:pPr marL="162900" marR="0" lvl="0" defTabSz="914400" rtl="0" eaLnBrk="1" fontAlgn="auto" latinLnBrk="0" hangingPunct="1">
                  <a:spcBef>
                    <a:spcPts val="0"/>
                  </a:spcBef>
                  <a:spcAft>
                    <a:spcPts val="0"/>
                  </a:spcAft>
                  <a:buClrTx/>
                  <a:buSzTx/>
                  <a:tabLst/>
                  <a:defRPr/>
                </a:pPr>
                <a:endParaRPr kumimoji="0" lang="de-DE" sz="1600" b="0" i="1" u="none" strike="noStrike" kern="0" cap="none" spc="0" normalizeH="0" baseline="0" noProof="0" dirty="0">
                  <a:ln>
                    <a:noFill/>
                  </a:ln>
                  <a:solidFill>
                    <a:schemeClr val="bg1"/>
                  </a:solidFill>
                  <a:effectLst/>
                  <a:uLnTx/>
                  <a:uFillTx/>
                  <a:latin typeface="Calibri"/>
                  <a:ea typeface="+mn-ea"/>
                  <a:cs typeface="Arial"/>
                </a:endParaRPr>
              </a:p>
            </p:txBody>
          </p:sp>
          <p:sp>
            <p:nvSpPr>
              <p:cNvPr id="22" name="Textfeld 21">
                <a:extLst>
                  <a:ext uri="{FF2B5EF4-FFF2-40B4-BE49-F238E27FC236}">
                    <a16:creationId xmlns:a16="http://schemas.microsoft.com/office/drawing/2014/main" id="{38359E91-96D8-101D-1BBE-B4AAA110C2D9}"/>
                  </a:ext>
                </a:extLst>
              </p:cNvPr>
              <p:cNvSpPr txBox="1"/>
              <p:nvPr/>
            </p:nvSpPr>
            <p:spPr>
              <a:xfrm>
                <a:off x="3947413" y="4157207"/>
                <a:ext cx="1906612" cy="369332"/>
              </a:xfrm>
              <a:prstGeom prst="rect">
                <a:avLst/>
              </a:prstGeom>
              <a:noFill/>
              <a:ln>
                <a:noFill/>
              </a:ln>
            </p:spPr>
            <p:txBody>
              <a:bodyPr wrap="square" rtlCol="0">
                <a:spAutoFit/>
              </a:bodyPr>
              <a:lstStyle/>
              <a:p>
                <a:r>
                  <a:rPr lang="de-DE" sz="2400" dirty="0">
                    <a:cs typeface="Arial" panose="020B0604020202020204" pitchFamily="34" charset="0"/>
                  </a:rPr>
                  <a:t>Enthusiasmus</a:t>
                </a:r>
              </a:p>
            </p:txBody>
          </p:sp>
          <p:sp>
            <p:nvSpPr>
              <p:cNvPr id="23" name="Textfeld 22">
                <a:extLst>
                  <a:ext uri="{FF2B5EF4-FFF2-40B4-BE49-F238E27FC236}">
                    <a16:creationId xmlns:a16="http://schemas.microsoft.com/office/drawing/2014/main" id="{E6FCDDA2-EB53-FE72-247D-2FF1E50C6F1B}"/>
                  </a:ext>
                </a:extLst>
              </p:cNvPr>
              <p:cNvSpPr txBox="1"/>
              <p:nvPr/>
            </p:nvSpPr>
            <p:spPr>
              <a:xfrm>
                <a:off x="3971376" y="3243276"/>
                <a:ext cx="4900867" cy="370408"/>
              </a:xfrm>
              <a:prstGeom prst="rect">
                <a:avLst/>
              </a:prstGeom>
              <a:noFill/>
              <a:ln>
                <a:noFill/>
              </a:ln>
            </p:spPr>
            <p:txBody>
              <a:bodyPr wrap="square" rtlCol="0">
                <a:spAutoFit/>
              </a:bodyPr>
              <a:lstStyle/>
              <a:p>
                <a:r>
                  <a:rPr lang="de-DE" sz="2400" dirty="0">
                    <a:cs typeface="Arial" panose="020B0604020202020204" pitchFamily="34" charset="0"/>
                  </a:rPr>
                  <a:t>Medienbildung als Bildungsauftrag</a:t>
                </a:r>
              </a:p>
            </p:txBody>
          </p:sp>
          <p:sp>
            <p:nvSpPr>
              <p:cNvPr id="24" name="Textfeld 23">
                <a:extLst>
                  <a:ext uri="{FF2B5EF4-FFF2-40B4-BE49-F238E27FC236}">
                    <a16:creationId xmlns:a16="http://schemas.microsoft.com/office/drawing/2014/main" id="{BBC91549-78BC-FD77-A4D4-CCC5C646221E}"/>
                  </a:ext>
                </a:extLst>
              </p:cNvPr>
              <p:cNvSpPr txBox="1"/>
              <p:nvPr/>
            </p:nvSpPr>
            <p:spPr>
              <a:xfrm>
                <a:off x="3974839" y="3700242"/>
                <a:ext cx="6011655" cy="370408"/>
              </a:xfrm>
              <a:prstGeom prst="rect">
                <a:avLst/>
              </a:prstGeom>
              <a:noFill/>
              <a:ln>
                <a:noFill/>
              </a:ln>
            </p:spPr>
            <p:txBody>
              <a:bodyPr wrap="square" rtlCol="0">
                <a:spAutoFit/>
              </a:bodyPr>
              <a:lstStyle/>
              <a:p>
                <a:r>
                  <a:rPr lang="de-DE" sz="2400" dirty="0">
                    <a:cs typeface="Arial" panose="020B0604020202020204" pitchFamily="34" charset="0"/>
                  </a:rPr>
                  <a:t>Auswirkungen des digitalen Medieneinsatzes</a:t>
                </a:r>
              </a:p>
            </p:txBody>
          </p:sp>
          <p:sp>
            <p:nvSpPr>
              <p:cNvPr id="26" name="Textfeld 25">
                <a:extLst>
                  <a:ext uri="{FF2B5EF4-FFF2-40B4-BE49-F238E27FC236}">
                    <a16:creationId xmlns:a16="http://schemas.microsoft.com/office/drawing/2014/main" id="{ED5E7B87-511A-A6C1-01AE-9C7FCE9AAB5C}"/>
                  </a:ext>
                </a:extLst>
              </p:cNvPr>
              <p:cNvSpPr txBox="1"/>
              <p:nvPr/>
            </p:nvSpPr>
            <p:spPr>
              <a:xfrm>
                <a:off x="3971376" y="4614172"/>
                <a:ext cx="2433551" cy="369332"/>
              </a:xfrm>
              <a:prstGeom prst="rect">
                <a:avLst/>
              </a:prstGeom>
              <a:noFill/>
              <a:ln>
                <a:noFill/>
              </a:ln>
            </p:spPr>
            <p:txBody>
              <a:bodyPr wrap="square" rtlCol="0">
                <a:spAutoFit/>
              </a:bodyPr>
              <a:lstStyle/>
              <a:p>
                <a:r>
                  <a:rPr lang="de-DE" sz="2400" dirty="0">
                    <a:cs typeface="Arial" panose="020B0604020202020204" pitchFamily="34" charset="0"/>
                  </a:rPr>
                  <a:t>Selbstwirksamkeit</a:t>
                </a:r>
              </a:p>
            </p:txBody>
          </p:sp>
          <p:sp>
            <p:nvSpPr>
              <p:cNvPr id="27" name="Textfeld 26">
                <a:extLst>
                  <a:ext uri="{FF2B5EF4-FFF2-40B4-BE49-F238E27FC236}">
                    <a16:creationId xmlns:a16="http://schemas.microsoft.com/office/drawing/2014/main" id="{34BCE709-0B49-C10E-4BB6-36B5D538E0A2}"/>
                  </a:ext>
                </a:extLst>
              </p:cNvPr>
              <p:cNvSpPr txBox="1"/>
              <p:nvPr/>
            </p:nvSpPr>
            <p:spPr>
              <a:xfrm>
                <a:off x="3971376" y="5071138"/>
                <a:ext cx="888128" cy="370408"/>
              </a:xfrm>
              <a:prstGeom prst="rect">
                <a:avLst/>
              </a:prstGeom>
              <a:noFill/>
              <a:ln>
                <a:noFill/>
              </a:ln>
            </p:spPr>
            <p:txBody>
              <a:bodyPr wrap="square" rtlCol="0">
                <a:spAutoFit/>
              </a:bodyPr>
              <a:lstStyle/>
              <a:p>
                <a:r>
                  <a:rPr lang="de-DE" sz="2400" dirty="0">
                    <a:cs typeface="Arial" panose="020B0604020202020204" pitchFamily="34" charset="0"/>
                  </a:rPr>
                  <a:t>Angst</a:t>
                </a:r>
              </a:p>
            </p:txBody>
          </p:sp>
          <p:pic>
            <p:nvPicPr>
              <p:cNvPr id="28" name="Grafik 27">
                <a:extLst>
                  <a:ext uri="{FF2B5EF4-FFF2-40B4-BE49-F238E27FC236}">
                    <a16:creationId xmlns:a16="http://schemas.microsoft.com/office/drawing/2014/main" id="{B39C96C0-5673-6CEF-61B2-8350926CD5F8}"/>
                  </a:ext>
                </a:extLst>
              </p:cNvPr>
              <p:cNvPicPr>
                <a:picLocks noChangeAspect="1"/>
              </p:cNvPicPr>
              <p:nvPr/>
            </p:nvPicPr>
            <p:blipFill rotWithShape="1">
              <a:blip r:embed="rId6">
                <a:extLst>
                  <a:ext uri="{28A0092B-C50C-407E-A947-70E740481C1C}">
                    <a14:useLocalDpi xmlns:a14="http://schemas.microsoft.com/office/drawing/2010/main" val="0"/>
                  </a:ext>
                </a:extLst>
              </a:blip>
              <a:srcRect l="6144" t="38525" r="6095" b="25159"/>
              <a:stretch/>
            </p:blipFill>
            <p:spPr>
              <a:xfrm>
                <a:off x="776319" y="3055924"/>
                <a:ext cx="3120557" cy="2599552"/>
              </a:xfrm>
              <a:prstGeom prst="roundRect">
                <a:avLst>
                  <a:gd name="adj" fmla="val 15838"/>
                </a:avLst>
              </a:prstGeom>
              <a:ln>
                <a:solidFill>
                  <a:schemeClr val="accent1">
                    <a:shade val="5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9" name="Textfeld 28">
                <a:extLst>
                  <a:ext uri="{FF2B5EF4-FFF2-40B4-BE49-F238E27FC236}">
                    <a16:creationId xmlns:a16="http://schemas.microsoft.com/office/drawing/2014/main" id="{660CD7DF-F87A-C789-2598-B2D83677030E}"/>
                  </a:ext>
                </a:extLst>
              </p:cNvPr>
              <p:cNvSpPr txBox="1"/>
              <p:nvPr/>
            </p:nvSpPr>
            <p:spPr>
              <a:xfrm>
                <a:off x="647759" y="2706278"/>
                <a:ext cx="288032" cy="369332"/>
              </a:xfrm>
              <a:prstGeom prst="rect">
                <a:avLst/>
              </a:prstGeom>
              <a:noFill/>
              <a:ln>
                <a:noFill/>
              </a:ln>
            </p:spPr>
            <p:txBody>
              <a:bodyPr wrap="square" rtlCol="0">
                <a:spAutoFit/>
              </a:bodyPr>
              <a:lstStyle/>
              <a:p>
                <a:r>
                  <a:rPr lang="de-DE" sz="2400" dirty="0">
                    <a:cs typeface="Arial" panose="020B0604020202020204" pitchFamily="34" charset="0"/>
                  </a:rPr>
                  <a:t>1</a:t>
                </a:r>
              </a:p>
            </p:txBody>
          </p:sp>
          <p:sp>
            <p:nvSpPr>
              <p:cNvPr id="30" name="Textfeld 29">
                <a:extLst>
                  <a:ext uri="{FF2B5EF4-FFF2-40B4-BE49-F238E27FC236}">
                    <a16:creationId xmlns:a16="http://schemas.microsoft.com/office/drawing/2014/main" id="{41499963-5E0C-8694-9946-3DA7E5CCE219}"/>
                  </a:ext>
                </a:extLst>
              </p:cNvPr>
              <p:cNvSpPr txBox="1"/>
              <p:nvPr/>
            </p:nvSpPr>
            <p:spPr>
              <a:xfrm>
                <a:off x="1030251" y="2706278"/>
                <a:ext cx="288032" cy="369332"/>
              </a:xfrm>
              <a:prstGeom prst="rect">
                <a:avLst/>
              </a:prstGeom>
              <a:noFill/>
              <a:ln>
                <a:noFill/>
              </a:ln>
            </p:spPr>
            <p:txBody>
              <a:bodyPr wrap="square" rtlCol="0">
                <a:spAutoFit/>
              </a:bodyPr>
              <a:lstStyle/>
              <a:p>
                <a:r>
                  <a:rPr lang="de-DE" sz="2400" dirty="0">
                    <a:cs typeface="Arial" panose="020B0604020202020204" pitchFamily="34" charset="0"/>
                  </a:rPr>
                  <a:t>2</a:t>
                </a:r>
              </a:p>
            </p:txBody>
          </p:sp>
          <p:sp>
            <p:nvSpPr>
              <p:cNvPr id="31" name="Textfeld 30">
                <a:extLst>
                  <a:ext uri="{FF2B5EF4-FFF2-40B4-BE49-F238E27FC236}">
                    <a16:creationId xmlns:a16="http://schemas.microsoft.com/office/drawing/2014/main" id="{39C15CCD-1C4F-23C4-9975-18B28D114F47}"/>
                  </a:ext>
                </a:extLst>
              </p:cNvPr>
              <p:cNvSpPr txBox="1"/>
              <p:nvPr/>
            </p:nvSpPr>
            <p:spPr>
              <a:xfrm>
                <a:off x="1412742" y="2706278"/>
                <a:ext cx="288032" cy="369332"/>
              </a:xfrm>
              <a:prstGeom prst="rect">
                <a:avLst/>
              </a:prstGeom>
              <a:noFill/>
              <a:ln>
                <a:noFill/>
              </a:ln>
            </p:spPr>
            <p:txBody>
              <a:bodyPr wrap="square" rtlCol="0">
                <a:spAutoFit/>
              </a:bodyPr>
              <a:lstStyle/>
              <a:p>
                <a:r>
                  <a:rPr lang="de-DE" sz="2400" dirty="0">
                    <a:cs typeface="Arial" panose="020B0604020202020204" pitchFamily="34" charset="0"/>
                  </a:rPr>
                  <a:t>3</a:t>
                </a:r>
              </a:p>
            </p:txBody>
          </p:sp>
          <p:sp>
            <p:nvSpPr>
              <p:cNvPr id="33" name="Textfeld 32">
                <a:extLst>
                  <a:ext uri="{FF2B5EF4-FFF2-40B4-BE49-F238E27FC236}">
                    <a16:creationId xmlns:a16="http://schemas.microsoft.com/office/drawing/2014/main" id="{38587701-BCBC-A86A-EFAD-A85AF41BC633}"/>
                  </a:ext>
                </a:extLst>
              </p:cNvPr>
              <p:cNvSpPr txBox="1"/>
              <p:nvPr/>
            </p:nvSpPr>
            <p:spPr>
              <a:xfrm>
                <a:off x="1795234" y="2706278"/>
                <a:ext cx="288032" cy="369332"/>
              </a:xfrm>
              <a:prstGeom prst="rect">
                <a:avLst/>
              </a:prstGeom>
              <a:noFill/>
              <a:ln>
                <a:noFill/>
              </a:ln>
            </p:spPr>
            <p:txBody>
              <a:bodyPr wrap="square" rtlCol="0">
                <a:spAutoFit/>
              </a:bodyPr>
              <a:lstStyle/>
              <a:p>
                <a:r>
                  <a:rPr lang="de-DE" sz="2400" dirty="0">
                    <a:cs typeface="Arial" panose="020B0604020202020204" pitchFamily="34" charset="0"/>
                  </a:rPr>
                  <a:t>4</a:t>
                </a:r>
              </a:p>
            </p:txBody>
          </p:sp>
          <p:sp>
            <p:nvSpPr>
              <p:cNvPr id="34" name="Textfeld 33">
                <a:extLst>
                  <a:ext uri="{FF2B5EF4-FFF2-40B4-BE49-F238E27FC236}">
                    <a16:creationId xmlns:a16="http://schemas.microsoft.com/office/drawing/2014/main" id="{F187AC0C-5A74-698E-DC2A-9A529C5EE34D}"/>
                  </a:ext>
                </a:extLst>
              </p:cNvPr>
              <p:cNvSpPr txBox="1"/>
              <p:nvPr/>
            </p:nvSpPr>
            <p:spPr>
              <a:xfrm>
                <a:off x="2177725" y="2706278"/>
                <a:ext cx="288032" cy="369332"/>
              </a:xfrm>
              <a:prstGeom prst="rect">
                <a:avLst/>
              </a:prstGeom>
              <a:noFill/>
              <a:ln>
                <a:noFill/>
              </a:ln>
            </p:spPr>
            <p:txBody>
              <a:bodyPr wrap="square" rtlCol="0">
                <a:spAutoFit/>
              </a:bodyPr>
              <a:lstStyle/>
              <a:p>
                <a:r>
                  <a:rPr lang="de-DE" sz="2400" dirty="0">
                    <a:cs typeface="Arial" panose="020B0604020202020204" pitchFamily="34" charset="0"/>
                  </a:rPr>
                  <a:t>5</a:t>
                </a:r>
              </a:p>
            </p:txBody>
          </p:sp>
          <p:sp>
            <p:nvSpPr>
              <p:cNvPr id="35" name="Textfeld 34">
                <a:extLst>
                  <a:ext uri="{FF2B5EF4-FFF2-40B4-BE49-F238E27FC236}">
                    <a16:creationId xmlns:a16="http://schemas.microsoft.com/office/drawing/2014/main" id="{DB555CCC-966E-6DD9-FF16-1B259F4EC333}"/>
                  </a:ext>
                </a:extLst>
              </p:cNvPr>
              <p:cNvSpPr txBox="1"/>
              <p:nvPr/>
            </p:nvSpPr>
            <p:spPr>
              <a:xfrm>
                <a:off x="2560217" y="2706278"/>
                <a:ext cx="288032" cy="369332"/>
              </a:xfrm>
              <a:prstGeom prst="rect">
                <a:avLst/>
              </a:prstGeom>
              <a:noFill/>
              <a:ln>
                <a:noFill/>
              </a:ln>
            </p:spPr>
            <p:txBody>
              <a:bodyPr wrap="square" rtlCol="0">
                <a:spAutoFit/>
              </a:bodyPr>
              <a:lstStyle/>
              <a:p>
                <a:r>
                  <a:rPr lang="de-DE" sz="2400" dirty="0">
                    <a:cs typeface="Arial" panose="020B0604020202020204" pitchFamily="34" charset="0"/>
                  </a:rPr>
                  <a:t>6</a:t>
                </a:r>
              </a:p>
            </p:txBody>
          </p:sp>
          <p:sp>
            <p:nvSpPr>
              <p:cNvPr id="37" name="Textfeld 36">
                <a:extLst>
                  <a:ext uri="{FF2B5EF4-FFF2-40B4-BE49-F238E27FC236}">
                    <a16:creationId xmlns:a16="http://schemas.microsoft.com/office/drawing/2014/main" id="{6E63A85A-3E98-FC08-F318-B1359438E5AB}"/>
                  </a:ext>
                </a:extLst>
              </p:cNvPr>
              <p:cNvSpPr txBox="1"/>
              <p:nvPr/>
            </p:nvSpPr>
            <p:spPr>
              <a:xfrm>
                <a:off x="2942709" y="2706278"/>
                <a:ext cx="288032" cy="369332"/>
              </a:xfrm>
              <a:prstGeom prst="rect">
                <a:avLst/>
              </a:prstGeom>
              <a:noFill/>
              <a:ln>
                <a:noFill/>
              </a:ln>
            </p:spPr>
            <p:txBody>
              <a:bodyPr wrap="square" rtlCol="0">
                <a:spAutoFit/>
              </a:bodyPr>
              <a:lstStyle/>
              <a:p>
                <a:r>
                  <a:rPr lang="de-DE" sz="2400" dirty="0">
                    <a:cs typeface="Arial" panose="020B0604020202020204" pitchFamily="34" charset="0"/>
                  </a:rPr>
                  <a:t>7</a:t>
                </a:r>
              </a:p>
            </p:txBody>
          </p:sp>
          <p:sp>
            <p:nvSpPr>
              <p:cNvPr id="38" name="Textfeld 37">
                <a:extLst>
                  <a:ext uri="{FF2B5EF4-FFF2-40B4-BE49-F238E27FC236}">
                    <a16:creationId xmlns:a16="http://schemas.microsoft.com/office/drawing/2014/main" id="{50EF52C4-9FAE-EBA2-A95D-00FD54956B7B}"/>
                  </a:ext>
                </a:extLst>
              </p:cNvPr>
              <p:cNvSpPr txBox="1"/>
              <p:nvPr/>
            </p:nvSpPr>
            <p:spPr>
              <a:xfrm>
                <a:off x="3325200" y="2706278"/>
                <a:ext cx="288032" cy="369332"/>
              </a:xfrm>
              <a:prstGeom prst="rect">
                <a:avLst/>
              </a:prstGeom>
              <a:noFill/>
              <a:ln>
                <a:noFill/>
              </a:ln>
            </p:spPr>
            <p:txBody>
              <a:bodyPr wrap="square" rtlCol="0">
                <a:spAutoFit/>
              </a:bodyPr>
              <a:lstStyle/>
              <a:p>
                <a:r>
                  <a:rPr lang="de-DE" sz="2400" dirty="0">
                    <a:cs typeface="Arial" panose="020B0604020202020204" pitchFamily="34" charset="0"/>
                  </a:rPr>
                  <a:t>8</a:t>
                </a:r>
              </a:p>
            </p:txBody>
          </p:sp>
          <p:sp>
            <p:nvSpPr>
              <p:cNvPr id="39" name="Textfeld 38">
                <a:extLst>
                  <a:ext uri="{FF2B5EF4-FFF2-40B4-BE49-F238E27FC236}">
                    <a16:creationId xmlns:a16="http://schemas.microsoft.com/office/drawing/2014/main" id="{74D09579-3A62-D2F1-93B2-453B74E8150B}"/>
                  </a:ext>
                </a:extLst>
              </p:cNvPr>
              <p:cNvSpPr txBox="1"/>
              <p:nvPr/>
            </p:nvSpPr>
            <p:spPr>
              <a:xfrm>
                <a:off x="3707694" y="2706278"/>
                <a:ext cx="288032" cy="369332"/>
              </a:xfrm>
              <a:prstGeom prst="rect">
                <a:avLst/>
              </a:prstGeom>
              <a:noFill/>
              <a:ln>
                <a:noFill/>
              </a:ln>
            </p:spPr>
            <p:txBody>
              <a:bodyPr wrap="square" rtlCol="0">
                <a:spAutoFit/>
              </a:bodyPr>
              <a:lstStyle/>
              <a:p>
                <a:r>
                  <a:rPr lang="de-DE" sz="2400" dirty="0">
                    <a:cs typeface="Arial" panose="020B0604020202020204" pitchFamily="34" charset="0"/>
                  </a:rPr>
                  <a:t>9</a:t>
                </a:r>
              </a:p>
            </p:txBody>
          </p:sp>
        </p:grpSp>
        <p:grpSp>
          <p:nvGrpSpPr>
            <p:cNvPr id="15" name="Gruppieren 14">
              <a:extLst>
                <a:ext uri="{FF2B5EF4-FFF2-40B4-BE49-F238E27FC236}">
                  <a16:creationId xmlns:a16="http://schemas.microsoft.com/office/drawing/2014/main" id="{4285DECB-87BF-6126-1689-EAB587FA1378}"/>
                </a:ext>
              </a:extLst>
            </p:cNvPr>
            <p:cNvGrpSpPr/>
            <p:nvPr/>
          </p:nvGrpSpPr>
          <p:grpSpPr>
            <a:xfrm>
              <a:off x="2303471" y="3371285"/>
              <a:ext cx="2385891" cy="1953772"/>
              <a:chOff x="2303471" y="3371285"/>
              <a:chExt cx="2385891" cy="1953772"/>
            </a:xfrm>
          </p:grpSpPr>
          <p:sp>
            <p:nvSpPr>
              <p:cNvPr id="16" name="Oval 15">
                <a:extLst>
                  <a:ext uri="{FF2B5EF4-FFF2-40B4-BE49-F238E27FC236}">
                    <a16:creationId xmlns:a16="http://schemas.microsoft.com/office/drawing/2014/main" id="{EB803833-8B20-1EAB-E5BF-FC7CA265D72B}"/>
                  </a:ext>
                </a:extLst>
              </p:cNvPr>
              <p:cNvSpPr>
                <a:spLocks/>
              </p:cNvSpPr>
              <p:nvPr/>
            </p:nvSpPr>
            <p:spPr>
              <a:xfrm>
                <a:off x="3407117" y="3371285"/>
                <a:ext cx="129420" cy="115536"/>
              </a:xfrm>
              <a:prstGeom prst="ellips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Oval 16">
                <a:extLst>
                  <a:ext uri="{FF2B5EF4-FFF2-40B4-BE49-F238E27FC236}">
                    <a16:creationId xmlns:a16="http://schemas.microsoft.com/office/drawing/2014/main" id="{0804D9FC-0AAE-C7A4-632E-15FE5EEC3BCE}"/>
                  </a:ext>
                </a:extLst>
              </p:cNvPr>
              <p:cNvSpPr>
                <a:spLocks/>
              </p:cNvSpPr>
              <p:nvPr/>
            </p:nvSpPr>
            <p:spPr>
              <a:xfrm>
                <a:off x="3791391" y="4280925"/>
                <a:ext cx="129420" cy="115536"/>
              </a:xfrm>
              <a:prstGeom prst="ellips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Oval 17">
                <a:extLst>
                  <a:ext uri="{FF2B5EF4-FFF2-40B4-BE49-F238E27FC236}">
                    <a16:creationId xmlns:a16="http://schemas.microsoft.com/office/drawing/2014/main" id="{10433E45-DEDC-0920-FAC6-13B29CC0561A}"/>
                  </a:ext>
                </a:extLst>
              </p:cNvPr>
              <p:cNvSpPr>
                <a:spLocks/>
              </p:cNvSpPr>
              <p:nvPr/>
            </p:nvSpPr>
            <p:spPr>
              <a:xfrm>
                <a:off x="3407117" y="4752380"/>
                <a:ext cx="129420" cy="115536"/>
              </a:xfrm>
              <a:prstGeom prst="ellips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Oval 18">
                <a:extLst>
                  <a:ext uri="{FF2B5EF4-FFF2-40B4-BE49-F238E27FC236}">
                    <a16:creationId xmlns:a16="http://schemas.microsoft.com/office/drawing/2014/main" id="{53D5CB3E-8454-7CAD-21AB-D825EE9CA2D9}"/>
                  </a:ext>
                </a:extLst>
              </p:cNvPr>
              <p:cNvSpPr>
                <a:spLocks/>
              </p:cNvSpPr>
              <p:nvPr/>
            </p:nvSpPr>
            <p:spPr>
              <a:xfrm>
                <a:off x="4559942" y="5209521"/>
                <a:ext cx="129420" cy="115536"/>
              </a:xfrm>
              <a:prstGeom prst="ellips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ihandform 19">
                <a:extLst>
                  <a:ext uri="{FF2B5EF4-FFF2-40B4-BE49-F238E27FC236}">
                    <a16:creationId xmlns:a16="http://schemas.microsoft.com/office/drawing/2014/main" id="{3D7E13FE-307B-ABA7-E20F-4AE1E88DFDB9}"/>
                  </a:ext>
                </a:extLst>
              </p:cNvPr>
              <p:cNvSpPr>
                <a:spLocks/>
              </p:cNvSpPr>
              <p:nvPr/>
            </p:nvSpPr>
            <p:spPr>
              <a:xfrm>
                <a:off x="2303471" y="3822832"/>
                <a:ext cx="64710" cy="115536"/>
              </a:xfrm>
              <a:custGeom>
                <a:avLst/>
                <a:gdLst>
                  <a:gd name="connsiteX0" fmla="*/ 4306 w 58306"/>
                  <a:gd name="connsiteY0" fmla="*/ 0 h 108000"/>
                  <a:gd name="connsiteX1" fmla="*/ 58306 w 58306"/>
                  <a:gd name="connsiteY1" fmla="*/ 54000 h 108000"/>
                  <a:gd name="connsiteX2" fmla="*/ 4306 w 58306"/>
                  <a:gd name="connsiteY2" fmla="*/ 108000 h 108000"/>
                  <a:gd name="connsiteX3" fmla="*/ 0 w 58306"/>
                  <a:gd name="connsiteY3" fmla="*/ 106216 h 108000"/>
                  <a:gd name="connsiteX4" fmla="*/ 0 w 58306"/>
                  <a:gd name="connsiteY4" fmla="*/ 1784 h 1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06" h="108000">
                    <a:moveTo>
                      <a:pt x="4306" y="0"/>
                    </a:moveTo>
                    <a:cubicBezTo>
                      <a:pt x="34129" y="0"/>
                      <a:pt x="58306" y="24177"/>
                      <a:pt x="58306" y="54000"/>
                    </a:cubicBezTo>
                    <a:cubicBezTo>
                      <a:pt x="58306" y="83823"/>
                      <a:pt x="34129" y="108000"/>
                      <a:pt x="4306" y="108000"/>
                    </a:cubicBezTo>
                    <a:lnTo>
                      <a:pt x="0" y="106216"/>
                    </a:lnTo>
                    <a:lnTo>
                      <a:pt x="0" y="1784"/>
                    </a:lnTo>
                    <a:close/>
                  </a:path>
                </a:pathLst>
              </a:cu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dirty="0"/>
              </a:p>
            </p:txBody>
          </p:sp>
        </p:grpSp>
      </p:grpSp>
      <p:sp>
        <p:nvSpPr>
          <p:cNvPr id="2" name="Textfeld 1">
            <a:extLst>
              <a:ext uri="{FF2B5EF4-FFF2-40B4-BE49-F238E27FC236}">
                <a16:creationId xmlns:a16="http://schemas.microsoft.com/office/drawing/2014/main" id="{BF6CB490-3582-F3A8-63C9-EB3818EC8214}"/>
              </a:ext>
            </a:extLst>
          </p:cNvPr>
          <p:cNvSpPr txBox="1"/>
          <p:nvPr/>
        </p:nvSpPr>
        <p:spPr bwMode="auto">
          <a:xfrm>
            <a:off x="5012009" y="1916832"/>
            <a:ext cx="321975" cy="460324"/>
          </a:xfrm>
          <a:prstGeom prst="rect">
            <a:avLst/>
          </a:prstGeom>
          <a:noFill/>
          <a:ln>
            <a:noFill/>
          </a:ln>
        </p:spPr>
        <p:txBody>
          <a:bodyPr wrap="square" rtlCol="0">
            <a:spAutoFit/>
          </a:bodyPr>
          <a:lstStyle/>
          <a:p>
            <a:r>
              <a:rPr lang="de-DE" sz="2400" dirty="0">
                <a:cs typeface="Arial" panose="020B0604020202020204" pitchFamily="34" charset="0"/>
              </a:rPr>
              <a:t>*</a:t>
            </a:r>
          </a:p>
        </p:txBody>
      </p:sp>
      <p:sp>
        <p:nvSpPr>
          <p:cNvPr id="3" name="Textfeld 2">
            <a:extLst>
              <a:ext uri="{FF2B5EF4-FFF2-40B4-BE49-F238E27FC236}">
                <a16:creationId xmlns:a16="http://schemas.microsoft.com/office/drawing/2014/main" id="{73822859-97D9-1294-546C-7009A370E385}"/>
              </a:ext>
            </a:extLst>
          </p:cNvPr>
          <p:cNvSpPr txBox="1"/>
          <p:nvPr/>
        </p:nvSpPr>
        <p:spPr bwMode="auto">
          <a:xfrm>
            <a:off x="263345" y="5890046"/>
            <a:ext cx="11737311" cy="923330"/>
          </a:xfrm>
          <a:prstGeom prst="rect">
            <a:avLst/>
          </a:prstGeom>
          <a:noFill/>
          <a:ln>
            <a:noFill/>
          </a:ln>
        </p:spPr>
        <p:txBody>
          <a:bodyPr wrap="square" rtlCol="0">
            <a:spAutoFit/>
          </a:bodyPr>
          <a:lstStyle/>
          <a:p>
            <a:r>
              <a:rPr lang="de-DE" dirty="0">
                <a:cs typeface="Arial" panose="020B0604020202020204" pitchFamily="34" charset="0"/>
              </a:rPr>
              <a:t>* Für die grafische Darstellung wurde das Format der Standard-Neun Skala gewählt. Das bedeutet, dass alle Werte einer Skala so abgebildet werden, dass der Bereich 1-3 einer niedrigen, der Bereich 4-6 einer durchschnittlichen und der Bereich 7-8 einer hohe Ausprägung im Vergleich zur im Projekt </a:t>
            </a:r>
            <a:r>
              <a:rPr lang="de-DE" dirty="0" err="1">
                <a:cs typeface="Arial" panose="020B0604020202020204" pitchFamily="34" charset="0"/>
              </a:rPr>
              <a:t>DiKit</a:t>
            </a:r>
            <a:r>
              <a:rPr lang="de-DE" dirty="0">
                <a:cs typeface="Arial" panose="020B0604020202020204" pitchFamily="34" charset="0"/>
              </a:rPr>
              <a:t> erhobenen Vergleichsstichprobe kennzeichnet.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r>
              <a:rPr lang="de-DE" sz="2400" b="1" dirty="0">
                <a:solidFill>
                  <a:srgbClr val="000000"/>
                </a:solidFill>
                <a:cs typeface="Arial" panose="020B0604020202020204" pitchFamily="34" charset="0"/>
              </a:rPr>
              <a:t>Instruktionen zum Ausfüllen des Fragebogens</a:t>
            </a:r>
          </a:p>
          <a:p>
            <a:pPr marL="63500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Bitte auf </a:t>
            </a:r>
            <a:r>
              <a:rPr lang="de-DE" sz="2400" u="sng" dirty="0">
                <a:solidFill>
                  <a:srgbClr val="000000"/>
                </a:solidFill>
                <a:cs typeface="Arial" panose="020B0604020202020204" pitchFamily="34" charset="0"/>
              </a:rPr>
              <a:t>Vollständigkeit</a:t>
            </a:r>
            <a:r>
              <a:rPr lang="de-DE" sz="2400" dirty="0">
                <a:solidFill>
                  <a:srgbClr val="000000"/>
                </a:solidFill>
                <a:cs typeface="Arial" panose="020B0604020202020204" pitchFamily="34" charset="0"/>
              </a:rPr>
              <a:t> achten</a:t>
            </a:r>
          </a:p>
          <a:p>
            <a:pPr marL="63500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Pro Frage nur </a:t>
            </a:r>
            <a:r>
              <a:rPr lang="de-DE" sz="2400" u="sng" dirty="0">
                <a:solidFill>
                  <a:srgbClr val="000000"/>
                </a:solidFill>
                <a:cs typeface="Arial" panose="020B0604020202020204" pitchFamily="34" charset="0"/>
              </a:rPr>
              <a:t>eine</a:t>
            </a:r>
            <a:r>
              <a:rPr lang="de-DE" sz="2400" dirty="0">
                <a:solidFill>
                  <a:srgbClr val="000000"/>
                </a:solidFill>
                <a:cs typeface="Arial" panose="020B0604020202020204" pitchFamily="34" charset="0"/>
              </a:rPr>
              <a:t> Antwort angeben</a:t>
            </a:r>
          </a:p>
          <a:p>
            <a:pPr marL="63500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Korrektur eines falschen Kreuzes durch vollständiges Ausmalen</a:t>
            </a:r>
          </a:p>
          <a:p>
            <a:pPr marL="63500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Beantwortung des Fragebogens bitte intuitiv, aus dem Bauch heraus</a:t>
            </a:r>
          </a:p>
          <a:p>
            <a:pPr marL="63500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Es geht um </a:t>
            </a:r>
            <a:r>
              <a:rPr lang="de-DE" sz="2400" u="sng" dirty="0">
                <a:solidFill>
                  <a:srgbClr val="000000"/>
                </a:solidFill>
                <a:cs typeface="Arial" panose="020B0604020202020204" pitchFamily="34" charset="0"/>
              </a:rPr>
              <a:t>Ihre</a:t>
            </a:r>
            <a:r>
              <a:rPr lang="de-DE" sz="2400" dirty="0">
                <a:solidFill>
                  <a:srgbClr val="000000"/>
                </a:solidFill>
                <a:cs typeface="Arial" panose="020B0604020202020204" pitchFamily="34" charset="0"/>
              </a:rPr>
              <a:t> Meinung, daher keine richtigen oder falschen Antworten </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151499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pPr>
            <a:r>
              <a:rPr lang="de-DE" sz="2400" b="1" dirty="0">
                <a:solidFill>
                  <a:srgbClr val="000000"/>
                </a:solidFill>
                <a:cs typeface="Arial" panose="020B0604020202020204" pitchFamily="34" charset="0"/>
              </a:rPr>
              <a:t>Anwendung</a:t>
            </a:r>
          </a:p>
          <a:p>
            <a:pPr marL="635000" indent="-333375" algn="just">
              <a:spcAft>
                <a:spcPts val="1200"/>
              </a:spcAft>
              <a:buFont typeface="Arial" panose="020B0604020202020204" pitchFamily="34" charset="0"/>
              <a:buChar char="•"/>
            </a:pPr>
            <a:r>
              <a:rPr lang="de-DE" sz="2400" dirty="0">
                <a:solidFill>
                  <a:srgbClr val="000000"/>
                </a:solidFill>
                <a:cs typeface="Arial" panose="020B0604020202020204" pitchFamily="34" charset="0"/>
              </a:rPr>
              <a:t>Phase I – Eigene Reflexion vorab</a:t>
            </a:r>
          </a:p>
          <a:p>
            <a:pPr marL="635000" indent="-333375" algn="just">
              <a:spcAft>
                <a:spcPts val="1200"/>
              </a:spcAft>
              <a:buFont typeface="Arial" panose="020B0604020202020204" pitchFamily="34" charset="0"/>
              <a:buChar char="•"/>
            </a:pPr>
            <a:r>
              <a:rPr lang="de-DE" sz="2400" dirty="0">
                <a:solidFill>
                  <a:srgbClr val="000000"/>
                </a:solidFill>
                <a:cs typeface="Arial" panose="020B0604020202020204" pitchFamily="34" charset="0"/>
              </a:rPr>
              <a:t>Phase II – Beantwortung des Fragebogens</a:t>
            </a:r>
          </a:p>
          <a:p>
            <a:pPr marL="635000" indent="-333375" algn="just">
              <a:spcAft>
                <a:spcPts val="1200"/>
              </a:spcAft>
              <a:buFont typeface="Arial" panose="020B0604020202020204" pitchFamily="34" charset="0"/>
              <a:buChar char="•"/>
            </a:pPr>
            <a:r>
              <a:rPr lang="de-DE" sz="2400" dirty="0">
                <a:solidFill>
                  <a:srgbClr val="000000"/>
                </a:solidFill>
                <a:cs typeface="Arial" panose="020B0604020202020204" pitchFamily="34" charset="0"/>
              </a:rPr>
              <a:t>Phase III – Selbstreflexion unter Einbezug der Notizen</a:t>
            </a:r>
          </a:p>
          <a:p>
            <a:pPr algn="just">
              <a:spcAft>
                <a:spcPts val="1200"/>
              </a:spcAf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756909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r>
              <a:rPr lang="de-DE" sz="2400" b="1" dirty="0">
                <a:solidFill>
                  <a:srgbClr val="000000"/>
                </a:solidFill>
                <a:cs typeface="Arial" panose="020B0604020202020204" pitchFamily="34" charset="0"/>
              </a:rPr>
              <a:t>Phase I – Eigene Reflexion vorab</a:t>
            </a:r>
          </a:p>
          <a:p>
            <a:pPr algn="just">
              <a:lnSpc>
                <a:spcPct val="200000"/>
              </a:lnSpc>
            </a:pPr>
            <a:r>
              <a:rPr lang="de-DE" sz="2400" dirty="0">
                <a:solidFill>
                  <a:srgbClr val="000000"/>
                </a:solidFill>
                <a:cs typeface="Arial" panose="020B0604020202020204" pitchFamily="34" charset="0"/>
              </a:rPr>
              <a:t>Notizen – Rolle (digitaler) Medien für entsprechende Lebensbereiche </a:t>
            </a:r>
          </a:p>
          <a:p>
            <a:pPr marL="635000" lvl="2"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Lebensbereich I – Mediennutzung in der eigenen Kindheit und Jugend </a:t>
            </a:r>
          </a:p>
          <a:p>
            <a:pPr marL="635000" lvl="2"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Lebensbereich II – Private Mediennutzung heute </a:t>
            </a:r>
          </a:p>
          <a:p>
            <a:pPr marL="635000" lvl="2"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Lebensbereich III – Mediennutzung in der pädagogischen Arbeit </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426209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3211930" y="2086201"/>
            <a:ext cx="0" cy="3960000"/>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Titel 1"/>
          <p:cNvSpPr>
            <a:spLocks noGrp="1"/>
          </p:cNvSpPr>
          <p:nvPr>
            <p:ph type="ctrTitle"/>
          </p:nvPr>
        </p:nvSpPr>
        <p:spPr bwMode="auto">
          <a:xfrm>
            <a:off x="-16042" y="1347537"/>
            <a:ext cx="1763582" cy="4742492"/>
          </a:xfrm>
          <a:prstGeom prst="rect">
            <a:avLst/>
          </a:prstGeom>
          <a:solidFill>
            <a:srgbClr val="DBEDF8"/>
          </a:solidFill>
          <a:ln w="50800" cmpd="thickThin">
            <a:noFill/>
            <a:prstDash val="solid"/>
          </a:ln>
          <a:effectLst/>
        </p:spPr>
        <p:txBody>
          <a:bodyPr anchor="t">
            <a:normAutofit/>
          </a:bodyPr>
          <a:lstStyle/>
          <a:p>
            <a:pPr>
              <a:defRPr/>
            </a:pPr>
            <a:br>
              <a:rPr lang="de-DE" sz="2000" b="1"/>
            </a:br>
            <a:br>
              <a:rPr lang="de-DE" sz="2000" b="1"/>
            </a:br>
            <a:endParaRPr lang="de-DE" sz="2150">
              <a:latin typeface="Calibri"/>
            </a:endParaRPr>
          </a:p>
        </p:txBody>
      </p:sp>
      <p:sp>
        <p:nvSpPr>
          <p:cNvPr id="13" name="Titel 1"/>
          <p:cNvSpPr txBox="1"/>
          <p:nvPr/>
        </p:nvSpPr>
        <p:spPr bwMode="auto">
          <a:xfrm>
            <a:off x="11614484" y="1347537"/>
            <a:ext cx="577515" cy="4742492"/>
          </a:xfrm>
          <a:prstGeom prst="rect">
            <a:avLst/>
          </a:prstGeom>
          <a:solidFill>
            <a:srgbClr val="D4E7C5"/>
          </a:solidFill>
          <a:ln w="50800" cmpd="thickThin">
            <a:noFill/>
            <a:prstDash val="solid"/>
          </a:ln>
          <a:effectLst/>
        </p:spPr>
        <p:txBody>
          <a:bodyPr vert="horz" lIns="91440" tIns="45720" rIns="91440" bIns="45720" rtlCol="0" anchor="t">
            <a:normAutofit/>
          </a:bodyPr>
          <a:lstStyle>
            <a:lvl1pPr algn="ctr" defTabSz="914400">
              <a:lnSpc>
                <a:spcPct val="90000"/>
              </a:lnSpc>
              <a:spcBef>
                <a:spcPts val="0"/>
              </a:spcBef>
              <a:buNone/>
              <a:defRPr sz="6000">
                <a:solidFill>
                  <a:schemeClr val="tx1"/>
                </a:solidFill>
                <a:latin typeface="+mj-lt"/>
                <a:ea typeface="+mj-ea"/>
                <a:cs typeface="+mj-cs"/>
              </a:defRPr>
            </a:lvl1pPr>
          </a:lstStyle>
          <a:p>
            <a:pPr>
              <a:defRPr/>
            </a:pPr>
            <a:br>
              <a:rPr lang="de-DE" sz="2000" b="1"/>
            </a:br>
            <a:br>
              <a:rPr lang="de-DE" sz="2000" b="1"/>
            </a:br>
            <a:endParaRPr lang="de-DE" sz="2150">
              <a:latin typeface="Calibri"/>
            </a:endParaRPr>
          </a:p>
        </p:txBody>
      </p:sp>
      <p:sp>
        <p:nvSpPr>
          <p:cNvPr id="2" name="Textfeld 1"/>
          <p:cNvSpPr txBox="1"/>
          <p:nvPr/>
        </p:nvSpPr>
        <p:spPr bwMode="auto">
          <a:xfrm>
            <a:off x="3530635" y="2964153"/>
            <a:ext cx="7765144" cy="754630"/>
          </a:xfrm>
          <a:prstGeom prst="rect">
            <a:avLst/>
          </a:prstGeom>
          <a:noFill/>
        </p:spPr>
        <p:txBody>
          <a:bodyPr wrap="square" rtlCol="0">
            <a:spAutoFit/>
          </a:bodyPr>
          <a:lstStyle/>
          <a:p>
            <a:pPr>
              <a:lnSpc>
                <a:spcPct val="150000"/>
              </a:lnSpc>
              <a:spcAft>
                <a:spcPts val="1200"/>
              </a:spcAft>
              <a:defRPr/>
            </a:pPr>
            <a:r>
              <a:rPr lang="de-DE" sz="3200" dirty="0"/>
              <a:t>Block 2 – Einführung ins Thema</a:t>
            </a:r>
          </a:p>
        </p:txBody>
      </p:sp>
      <p:pic>
        <p:nvPicPr>
          <p:cNvPr id="4" name="Grafik 3" descr="Ein Bild, das Zeichnung enthält.&#10;&#10;Automatisch generierte Beschreibung"/>
          <p:cNvPicPr>
            <a:picLocks noChangeAspect="1"/>
          </p:cNvPicPr>
          <p:nvPr/>
        </p:nvPicPr>
        <p:blipFill>
          <a:blip r:embed="rId2">
            <a:alphaModFix/>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3"/>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4"/>
          <a:stretch/>
        </p:blipFill>
        <p:spPr bwMode="auto">
          <a:xfrm>
            <a:off x="328159" y="230978"/>
            <a:ext cx="901700" cy="80168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marL="15875" algn="just">
              <a:defRPr/>
            </a:pPr>
            <a:r>
              <a:rPr lang="de-DE" sz="2400" b="1" dirty="0">
                <a:solidFill>
                  <a:schemeClr val="tx1"/>
                </a:solidFill>
              </a:rPr>
              <a:t>Phase I – Eigene Reflexion vorab</a:t>
            </a:r>
          </a:p>
          <a:p>
            <a:pPr marL="539750" indent="-349250" algn="just">
              <a:buFont typeface="Arial" panose="020B0604020202020204" pitchFamily="34" charset="0"/>
              <a:buChar char="•"/>
              <a:defRPr/>
            </a:pPr>
            <a:endParaRPr lang="de-DE" sz="2000" dirty="0">
              <a:solidFill>
                <a:schemeClr val="tx1"/>
              </a:solidFill>
            </a:endParaRPr>
          </a:p>
          <a:p>
            <a:pPr marL="635000" indent="-349250" algn="just">
              <a:spcAft>
                <a:spcPts val="600"/>
              </a:spcAft>
              <a:buFont typeface="Arial" panose="020B0604020202020204" pitchFamily="34" charset="0"/>
              <a:buChar char="•"/>
              <a:defRPr/>
            </a:pPr>
            <a:r>
              <a:rPr lang="de-DE" sz="2000" dirty="0">
                <a:solidFill>
                  <a:schemeClr val="tx1"/>
                </a:solidFill>
              </a:rPr>
              <a:t>Welche (digitalen) Medien nutze ich heute am meisten bzw. habe ich in meiner eigenen Kindheit und Jugend am meisten genutzt?</a:t>
            </a:r>
          </a:p>
          <a:p>
            <a:pPr marL="635000" indent="-349250" algn="just">
              <a:spcAft>
                <a:spcPts val="600"/>
              </a:spcAft>
              <a:buFont typeface="Arial" panose="020B0604020202020204" pitchFamily="34" charset="0"/>
              <a:buChar char="•"/>
              <a:defRPr/>
            </a:pPr>
            <a:r>
              <a:rPr lang="de-DE" sz="2000" dirty="0">
                <a:solidFill>
                  <a:schemeClr val="tx1"/>
                </a:solidFill>
              </a:rPr>
              <a:t>Welche (digitalen) Medien bevorzuge ich?</a:t>
            </a:r>
          </a:p>
          <a:p>
            <a:pPr marL="635000" indent="-349250" algn="just">
              <a:spcAft>
                <a:spcPts val="600"/>
              </a:spcAft>
              <a:buFont typeface="Arial" panose="020B0604020202020204" pitchFamily="34" charset="0"/>
              <a:buChar char="•"/>
              <a:defRPr/>
            </a:pPr>
            <a:r>
              <a:rPr lang="de-DE" sz="2000" dirty="0">
                <a:solidFill>
                  <a:schemeClr val="tx1"/>
                </a:solidFill>
              </a:rPr>
              <a:t>Wofür nutze bzw. nutzte ich (digitale) Medien vorrangig?</a:t>
            </a:r>
          </a:p>
          <a:p>
            <a:pPr marL="635000" indent="-349250" algn="just">
              <a:spcAft>
                <a:spcPts val="600"/>
              </a:spcAft>
              <a:buFont typeface="Arial" panose="020B0604020202020204" pitchFamily="34" charset="0"/>
              <a:buChar char="•"/>
              <a:defRPr/>
            </a:pPr>
            <a:r>
              <a:rPr lang="de-DE" sz="2000" dirty="0">
                <a:solidFill>
                  <a:schemeClr val="tx1"/>
                </a:solidFill>
              </a:rPr>
              <a:t>Warum bevorzuge ich die Nutzung bestimmter (digitaler) Medien in verschiedenen Lebensbereichen bzw. warum nicht?</a:t>
            </a:r>
          </a:p>
          <a:p>
            <a:pPr marL="635000" indent="-349250" algn="just">
              <a:spcAft>
                <a:spcPts val="600"/>
              </a:spcAft>
              <a:buFont typeface="Arial" panose="020B0604020202020204" pitchFamily="34" charset="0"/>
              <a:buChar char="•"/>
              <a:defRPr/>
            </a:pPr>
            <a:r>
              <a:rPr lang="de-DE" sz="2000" dirty="0">
                <a:solidFill>
                  <a:schemeClr val="tx1"/>
                </a:solidFill>
              </a:rPr>
              <a:t>Welche Rolle spielten bzw. spielen (digitale) Medien für mich in den verschiedenen Lebensbereichen?</a:t>
            </a:r>
          </a:p>
          <a:p>
            <a:pPr marL="635000" indent="-349250" algn="just">
              <a:spcAft>
                <a:spcPts val="600"/>
              </a:spcAft>
              <a:buFont typeface="Arial" panose="020B0604020202020204" pitchFamily="34" charset="0"/>
              <a:buChar char="•"/>
              <a:defRPr/>
            </a:pPr>
            <a:r>
              <a:rPr lang="de-DE" sz="2000" dirty="0">
                <a:solidFill>
                  <a:schemeClr val="tx1"/>
                </a:solidFill>
              </a:rPr>
              <a:t>Deckt sich die Nutzung (digitaler) Medien über die verschiedenen Lebensbereiche hinweg oder gibt es dort Unterschiede? Wenn ja, welche?</a:t>
            </a:r>
          </a:p>
          <a:p>
            <a:pPr marL="635000" indent="-349250" algn="just">
              <a:spcAft>
                <a:spcPts val="600"/>
              </a:spcAft>
              <a:defRPr/>
            </a:pPr>
            <a:endParaRPr lang="de-DE" sz="2000" dirty="0">
              <a:solidFill>
                <a:schemeClr val="tx1"/>
              </a:solidFill>
            </a:endParaRPr>
          </a:p>
          <a:p>
            <a:pPr marL="539750" indent="-349250" algn="just">
              <a:defRPr/>
            </a:pPr>
            <a:endParaRPr lang="de-DE" dirty="0">
              <a:solidFill>
                <a:schemeClr val="tx1"/>
              </a:solidFill>
            </a:endParaRPr>
          </a:p>
          <a:p>
            <a:pPr algn="just">
              <a:defRPr/>
            </a:pPr>
            <a:endParaRPr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155888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r>
              <a:rPr lang="de-DE" sz="2400" b="1" dirty="0">
                <a:solidFill>
                  <a:srgbClr val="000000"/>
                </a:solidFill>
                <a:cs typeface="Arial" panose="020B0604020202020204" pitchFamily="34" charset="0"/>
              </a:rPr>
              <a:t>Phase II – Beantwortung des Selbstreflexionsfragebogens</a:t>
            </a:r>
          </a:p>
          <a:p>
            <a:pPr marL="800100" lvl="1" indent="-342900" algn="just">
              <a:lnSpc>
                <a:spcPct val="150000"/>
              </a:lnSpc>
              <a:buFont typeface="Courier New" panose="02070309020205020404" pitchFamily="49" charset="0"/>
              <a:buChar char="o"/>
            </a:pPr>
            <a:endParaRPr lang="de-DE" sz="2400" dirty="0">
              <a:solidFill>
                <a:srgbClr val="000000"/>
              </a:solidFill>
              <a:cs typeface="Arial" panose="020B0604020202020204" pitchFamily="34" charset="0"/>
            </a:endParaRPr>
          </a:p>
          <a:p>
            <a:pPr marL="800100" lvl="1" indent="-34290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Erfolgt nach Abschluss der Phase 1</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3849175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251999" rIns="432000" bIns="180000" rtlCol="0" anchor="t">
            <a:noAutofit/>
          </a:bodyPr>
          <a:lstStyle/>
          <a:p>
            <a:pPr algn="just">
              <a:spcAft>
                <a:spcPts val="1200"/>
              </a:spcAft>
            </a:pPr>
            <a:r>
              <a:rPr lang="de-DE" sz="2400" b="1" dirty="0">
                <a:solidFill>
                  <a:srgbClr val="000000"/>
                </a:solidFill>
                <a:cs typeface="Arial" panose="020B0604020202020204" pitchFamily="34" charset="0"/>
              </a:rPr>
              <a:t>Auswertung</a:t>
            </a:r>
          </a:p>
          <a:p>
            <a:pPr marL="635000"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Nutzung der Auswertungsdatei: Antworten des Fragebogens werden als Zahlenformat in ein vorgefertigtes Excel-Dokument übertragen</a:t>
            </a:r>
          </a:p>
          <a:p>
            <a:pPr marL="635000"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Automatische Ausgabe der Auswertung in den entsprechenden Tabellenblättern. </a:t>
            </a:r>
          </a:p>
          <a:p>
            <a:pPr marL="635000"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Ausgabemöglichkeiten:</a:t>
            </a:r>
          </a:p>
          <a:p>
            <a:pPr marL="1092200" lvl="1"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Persönliche Auswertung (Einzelauswertung)</a:t>
            </a:r>
          </a:p>
          <a:p>
            <a:pPr marL="1092200" lvl="1"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Auswertung des gesamten Kita-Teams</a:t>
            </a:r>
          </a:p>
          <a:p>
            <a:pPr marL="635000" indent="-349250" algn="just">
              <a:spcAft>
                <a:spcPts val="1200"/>
              </a:spcAft>
              <a:buFont typeface="Arial" panose="020B0604020202020204" pitchFamily="34" charset="0"/>
              <a:buChar char="•"/>
            </a:pPr>
            <a:r>
              <a:rPr lang="de-DE" sz="2400" dirty="0">
                <a:solidFill>
                  <a:srgbClr val="000000"/>
                </a:solidFill>
                <a:cs typeface="Arial" panose="020B0604020202020204" pitchFamily="34" charset="0"/>
              </a:rPr>
              <a:t>Persönliche grafische Auswertung kann auch zum Vergleich mit der grafischen Darstellung der Fachkräfte-Typen genutzt werden </a:t>
            </a:r>
          </a:p>
          <a:p>
            <a:pPr algn="just"/>
            <a:endParaRPr lang="de-DE" sz="1800" b="1" dirty="0">
              <a:solidFill>
                <a:srgbClr val="000000"/>
              </a:solidFill>
              <a:cs typeface="Arial" panose="020B0604020202020204" pitchFamily="34" charset="0"/>
            </a:endParaRP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60624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pPr>
            <a:r>
              <a:rPr lang="de-DE" sz="2400" b="1" dirty="0">
                <a:solidFill>
                  <a:srgbClr val="000000"/>
                </a:solidFill>
                <a:cs typeface="Arial" panose="020B0604020202020204" pitchFamily="34" charset="0"/>
              </a:rPr>
              <a:t>Phase III – Selbstreflexion unter Einbezug der Notizen</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Erfolgt nach individueller Auswertung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Reflexion erfolgt durch Einbezug der in Phase 1 angefertigten Notizen und der Auswertung des Fragebogens</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Beantwortung der Reflexionsfragen</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586372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r>
              <a:rPr lang="de-DE" sz="2400" b="1" dirty="0">
                <a:solidFill>
                  <a:srgbClr val="000000"/>
                </a:solidFill>
                <a:cs typeface="Arial" panose="020B0604020202020204" pitchFamily="34" charset="0"/>
              </a:rPr>
              <a:t>Reflexionsfragen für die Einzelarbeit</a:t>
            </a:r>
          </a:p>
          <a:p>
            <a:pPr algn="just"/>
            <a:endParaRPr lang="de-DE" sz="2400" b="1" dirty="0">
              <a:solidFill>
                <a:srgbClr val="000000"/>
              </a:solidFill>
              <a:cs typeface="Arial" panose="020B0604020202020204" pitchFamily="34" charset="0"/>
            </a:endParaRPr>
          </a:p>
          <a:p>
            <a:pPr marL="342900" indent="-342900">
              <a:buFont typeface="Arial" panose="020B0604020202020204" pitchFamily="34" charset="0"/>
              <a:buChar char="•"/>
            </a:pPr>
            <a:r>
              <a:rPr lang="de-DE" sz="2000" dirty="0">
                <a:solidFill>
                  <a:schemeClr val="tx1"/>
                </a:solidFill>
              </a:rPr>
              <a:t>Welche Ergebnisse decken sich mit der vorab angefertigten Selbsteinschätzung bzw. welche stimmen nicht überein?</a:t>
            </a:r>
          </a:p>
          <a:p>
            <a:pPr marL="342900" indent="-342900">
              <a:buFont typeface="Arial" panose="020B0604020202020204" pitchFamily="34" charset="0"/>
              <a:buChar char="•"/>
            </a:pPr>
            <a:endParaRPr lang="de-DE" sz="2000" dirty="0">
              <a:solidFill>
                <a:schemeClr val="tx1"/>
              </a:solidFill>
            </a:endParaRPr>
          </a:p>
          <a:p>
            <a:pPr marL="342900" indent="-342900">
              <a:buFont typeface="Arial" panose="020B0604020202020204" pitchFamily="34" charset="0"/>
              <a:buChar char="•"/>
            </a:pPr>
            <a:r>
              <a:rPr lang="de-DE" sz="2000" dirty="0">
                <a:solidFill>
                  <a:schemeClr val="tx1"/>
                </a:solidFill>
              </a:rPr>
              <a:t>Inwiefern hat sich die Perspektive auf das eigene (digitale) Medienhandeln verändert? </a:t>
            </a:r>
          </a:p>
          <a:p>
            <a:pPr marL="342900" indent="-342900">
              <a:buFont typeface="Arial" panose="020B0604020202020204" pitchFamily="34" charset="0"/>
              <a:buChar char="•"/>
            </a:pPr>
            <a:endParaRPr lang="de-DE" sz="2000" dirty="0">
              <a:solidFill>
                <a:schemeClr val="tx1"/>
              </a:solidFill>
            </a:endParaRPr>
          </a:p>
          <a:p>
            <a:endParaRPr lang="de-DE" sz="2000" dirty="0">
              <a:solidFill>
                <a:schemeClr val="tx1"/>
              </a:solidFill>
            </a:endParaRPr>
          </a:p>
          <a:p>
            <a:r>
              <a:rPr lang="de-DE" sz="2400" b="1" dirty="0">
                <a:solidFill>
                  <a:srgbClr val="000000"/>
                </a:solidFill>
                <a:cs typeface="Arial" panose="020B0604020202020204" pitchFamily="34" charset="0"/>
              </a:rPr>
              <a:t>Reflexionsfragen für die Gruppenarbeit</a:t>
            </a:r>
          </a:p>
          <a:p>
            <a:endParaRPr lang="de-DE" sz="2000" dirty="0">
              <a:solidFill>
                <a:schemeClr val="tx1"/>
              </a:solidFill>
            </a:endParaRPr>
          </a:p>
          <a:p>
            <a:pPr marL="342900" indent="-342900">
              <a:buFont typeface="Arial" panose="020B0604020202020204" pitchFamily="34" charset="0"/>
              <a:buChar char="•"/>
            </a:pPr>
            <a:r>
              <a:rPr lang="de-DE" sz="2000" dirty="0">
                <a:solidFill>
                  <a:schemeClr val="tx1"/>
                </a:solidFill>
              </a:rPr>
              <a:t>Was kann man mit den Ergebnissen des Selbstreflexionsfragebogens anfangen?</a:t>
            </a:r>
          </a:p>
          <a:p>
            <a:pPr marL="342900" indent="-342900">
              <a:buFont typeface="Arial" panose="020B0604020202020204" pitchFamily="34" charset="0"/>
              <a:buChar char="•"/>
            </a:pPr>
            <a:endParaRPr lang="de-DE" sz="2000" dirty="0">
              <a:solidFill>
                <a:schemeClr val="tx1"/>
              </a:solidFill>
            </a:endParaRPr>
          </a:p>
          <a:p>
            <a:pPr marL="342900" indent="-342900">
              <a:buFont typeface="Arial" panose="020B0604020202020204" pitchFamily="34" charset="0"/>
              <a:buChar char="•"/>
            </a:pPr>
            <a:r>
              <a:rPr lang="de-DE" sz="2000" dirty="0">
                <a:solidFill>
                  <a:schemeClr val="tx1"/>
                </a:solidFill>
              </a:rPr>
              <a:t>Welche Handlungsbedarfe ergeben sich?</a:t>
            </a:r>
          </a:p>
          <a:p>
            <a:pPr algn="just"/>
            <a:endParaRPr lang="de-DE" sz="2400" b="1" dirty="0">
              <a:solidFill>
                <a:srgbClr val="000000"/>
              </a:solidFill>
              <a:cs typeface="Arial" panose="020B0604020202020204" pitchFamily="34" charset="0"/>
            </a:endParaRPr>
          </a:p>
          <a:p>
            <a:pPr algn="just"/>
            <a:endParaRPr lang="de-DE" sz="2400" b="1" dirty="0">
              <a:solidFill>
                <a:srgbClr val="000000"/>
              </a:solidFill>
              <a:cs typeface="Arial" panose="020B0604020202020204" pitchFamily="34" charset="0"/>
            </a:endParaRPr>
          </a:p>
          <a:p>
            <a:pPr algn="just"/>
            <a:endParaRPr lang="de-DE" sz="1800" b="1" dirty="0">
              <a:solidFill>
                <a:srgbClr val="000000"/>
              </a:solidFill>
              <a:cs typeface="Arial" panose="020B0604020202020204" pitchFamily="34" charset="0"/>
            </a:endParaRP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Selbstreflexionsfragebogen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593001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3211930" y="2086201"/>
            <a:ext cx="0" cy="3960000"/>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Titel 1"/>
          <p:cNvSpPr>
            <a:spLocks noGrp="1"/>
          </p:cNvSpPr>
          <p:nvPr>
            <p:ph type="ctrTitle"/>
          </p:nvPr>
        </p:nvSpPr>
        <p:spPr bwMode="auto">
          <a:xfrm>
            <a:off x="-16042" y="1347537"/>
            <a:ext cx="1763582" cy="4742492"/>
          </a:xfrm>
          <a:prstGeom prst="rect">
            <a:avLst/>
          </a:prstGeom>
          <a:solidFill>
            <a:srgbClr val="DBEDF8"/>
          </a:solidFill>
          <a:ln w="50800" cmpd="thickThin">
            <a:noFill/>
            <a:prstDash val="solid"/>
          </a:ln>
          <a:effectLst/>
        </p:spPr>
        <p:txBody>
          <a:bodyPr anchor="t">
            <a:normAutofit/>
          </a:bodyPr>
          <a:lstStyle/>
          <a:p>
            <a:pPr>
              <a:defRPr/>
            </a:pPr>
            <a:br>
              <a:rPr lang="de-DE" sz="2000" b="1"/>
            </a:br>
            <a:br>
              <a:rPr lang="de-DE" sz="2000" b="1"/>
            </a:br>
            <a:endParaRPr lang="de-DE" sz="2150">
              <a:latin typeface="Calibri"/>
            </a:endParaRPr>
          </a:p>
        </p:txBody>
      </p:sp>
      <p:sp>
        <p:nvSpPr>
          <p:cNvPr id="13" name="Titel 1"/>
          <p:cNvSpPr txBox="1"/>
          <p:nvPr/>
        </p:nvSpPr>
        <p:spPr bwMode="auto">
          <a:xfrm>
            <a:off x="11614484" y="1347537"/>
            <a:ext cx="577515" cy="4742492"/>
          </a:xfrm>
          <a:prstGeom prst="rect">
            <a:avLst/>
          </a:prstGeom>
          <a:solidFill>
            <a:srgbClr val="D4E7C5"/>
          </a:solidFill>
          <a:ln w="50800" cmpd="thickThin">
            <a:noFill/>
            <a:prstDash val="solid"/>
          </a:ln>
          <a:effectLst/>
        </p:spPr>
        <p:txBody>
          <a:bodyPr vert="horz" lIns="91440" tIns="45720" rIns="91440" bIns="45720" rtlCol="0" anchor="t">
            <a:normAutofit/>
          </a:bodyPr>
          <a:lstStyle>
            <a:lvl1pPr algn="ctr" defTabSz="914400">
              <a:lnSpc>
                <a:spcPct val="90000"/>
              </a:lnSpc>
              <a:spcBef>
                <a:spcPts val="0"/>
              </a:spcBef>
              <a:buNone/>
              <a:defRPr sz="6000">
                <a:solidFill>
                  <a:schemeClr val="tx1"/>
                </a:solidFill>
                <a:latin typeface="+mj-lt"/>
                <a:ea typeface="+mj-ea"/>
                <a:cs typeface="+mj-cs"/>
              </a:defRPr>
            </a:lvl1pPr>
          </a:lstStyle>
          <a:p>
            <a:pPr>
              <a:defRPr/>
            </a:pPr>
            <a:br>
              <a:rPr lang="de-DE" sz="2000" b="1"/>
            </a:br>
            <a:br>
              <a:rPr lang="de-DE" sz="2000" b="1"/>
            </a:br>
            <a:endParaRPr lang="de-DE" sz="2150">
              <a:latin typeface="Calibri"/>
            </a:endParaRPr>
          </a:p>
        </p:txBody>
      </p:sp>
      <p:sp>
        <p:nvSpPr>
          <p:cNvPr id="2" name="Textfeld 1"/>
          <p:cNvSpPr txBox="1"/>
          <p:nvPr/>
        </p:nvSpPr>
        <p:spPr bwMode="auto">
          <a:xfrm>
            <a:off x="3525632" y="2682353"/>
            <a:ext cx="7765144" cy="754630"/>
          </a:xfrm>
          <a:prstGeom prst="rect">
            <a:avLst/>
          </a:prstGeom>
          <a:noFill/>
        </p:spPr>
        <p:txBody>
          <a:bodyPr wrap="square" rtlCol="0">
            <a:spAutoFit/>
          </a:bodyPr>
          <a:lstStyle/>
          <a:p>
            <a:pPr>
              <a:lnSpc>
                <a:spcPct val="150000"/>
              </a:lnSpc>
              <a:spcAft>
                <a:spcPts val="1200"/>
              </a:spcAft>
              <a:defRPr/>
            </a:pPr>
            <a:r>
              <a:rPr lang="de-DE" sz="3200" dirty="0"/>
              <a:t>Block 4 – Vorstellung des Elternfragebogens  </a:t>
            </a:r>
          </a:p>
        </p:txBody>
      </p:sp>
      <p:pic>
        <p:nvPicPr>
          <p:cNvPr id="4" name="Grafik 3" descr="Ein Bild, das Zeichnung enthält.&#10;&#10;Automatisch generierte Beschreibung"/>
          <p:cNvPicPr>
            <a:picLocks noChangeAspect="1"/>
          </p:cNvPicPr>
          <p:nvPr/>
        </p:nvPicPr>
        <p:blipFill>
          <a:blip r:embed="rId3">
            <a:alphaModFix/>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3403077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925615" y="1382300"/>
            <a:ext cx="10457250"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lnSpc>
                <a:spcPct val="150000"/>
              </a:lnSpc>
              <a:spcAft>
                <a:spcPts val="1200"/>
              </a:spcAft>
              <a:defRPr/>
            </a:pPr>
            <a:endParaRPr lang="de-DE" sz="240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954107"/>
          </a:xfrm>
          <a:prstGeom prst="rect">
            <a:avLst/>
          </a:prstGeom>
          <a:noFill/>
        </p:spPr>
        <p:txBody>
          <a:bodyPr wrap="square" rtlCol="0">
            <a:spAutoFit/>
          </a:bodyPr>
          <a:lstStyle/>
          <a:p>
            <a:pPr algn="ctr">
              <a:defRPr/>
            </a:pPr>
            <a:r>
              <a:rPr lang="de-DE" sz="2800" b="1"/>
              <a:t>Reflexionsmaterialien für die Kita-Praxis</a:t>
            </a:r>
            <a:endParaRPr/>
          </a:p>
          <a:p>
            <a:pPr algn="ctr">
              <a:defRPr/>
            </a:pPr>
            <a:endParaRPr lang="de-DE" sz="2800" b="1"/>
          </a:p>
        </p:txBody>
      </p:sp>
      <p:sp>
        <p:nvSpPr>
          <p:cNvPr id="12" name="Inhaltsplatzhalter 1"/>
          <p:cNvSpPr txBox="1"/>
          <p:nvPr/>
        </p:nvSpPr>
        <p:spPr bwMode="auto">
          <a:xfrm>
            <a:off x="1062057" y="1483413"/>
            <a:ext cx="10320808" cy="5057155"/>
          </a:xfrm>
          <a:prstGeom prst="rect">
            <a:avLst/>
          </a:prstGeom>
        </p:spPr>
        <p:txBody>
          <a:bodyPr vert="horz" lIns="91440" tIns="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sz="900" b="1"/>
          </a:p>
        </p:txBody>
      </p:sp>
      <p:sp>
        <p:nvSpPr>
          <p:cNvPr id="16" name="Foliennummernplatzhalter 3"/>
          <p:cNvSpPr>
            <a:spLocks noGrp="1"/>
          </p:cNvSpPr>
          <p:nvPr>
            <p:ph type="sldNum" sz="quarter" idx="12"/>
          </p:nvPr>
        </p:nvSpPr>
        <p:spPr bwMode="auto">
          <a:xfrm>
            <a:off x="9153037" y="6325354"/>
            <a:ext cx="2743200" cy="365125"/>
          </a:xfrm>
        </p:spPr>
        <p:txBody>
          <a:bodyPr/>
          <a:lstStyle/>
          <a:p>
            <a:pPr>
              <a:defRPr/>
            </a:pPr>
            <a:fld id="{3578807B-3284-B344-A99F-F2534B03AD13}" type="slidenum">
              <a:rPr lang="de-DE"/>
              <a:t>26</a:t>
            </a:fld>
            <a:endParaRPr lang="de-DE"/>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14" name="Ecken des Rechtecks auf der gleichen Seite abrunden 13">
            <a:extLst>
              <a:ext uri="{FF2B5EF4-FFF2-40B4-BE49-F238E27FC236}">
                <a16:creationId xmlns:a16="http://schemas.microsoft.com/office/drawing/2014/main" id="{521963C4-66C7-6B32-ABAE-FC9197CFA81D}"/>
              </a:ext>
            </a:extLst>
          </p:cNvPr>
          <p:cNvSpPr/>
          <p:nvPr/>
        </p:nvSpPr>
        <p:spPr bwMode="auto">
          <a:xfrm rot="16200000">
            <a:off x="2562712" y="3154213"/>
            <a:ext cx="1080001" cy="4104456"/>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Instrument zur Erhebung mit Kindern</a:t>
            </a:r>
          </a:p>
        </p:txBody>
      </p:sp>
      <p:sp>
        <p:nvSpPr>
          <p:cNvPr id="15" name="Ecken des Rechtecks auf der gleichen Seite abrunden 14">
            <a:extLst>
              <a:ext uri="{FF2B5EF4-FFF2-40B4-BE49-F238E27FC236}">
                <a16:creationId xmlns:a16="http://schemas.microsoft.com/office/drawing/2014/main" id="{259C1482-74F8-8C2E-31D3-7B2134F6B727}"/>
              </a:ext>
            </a:extLst>
          </p:cNvPr>
          <p:cNvSpPr/>
          <p:nvPr/>
        </p:nvSpPr>
        <p:spPr bwMode="auto">
          <a:xfrm rot="5400000">
            <a:off x="7689974" y="2131407"/>
            <a:ext cx="1080003" cy="6150069"/>
          </a:xfrm>
          <a:prstGeom prst="round2SameRect">
            <a:avLst/>
          </a:prstGeom>
          <a:gradFill>
            <a:gsLst>
              <a:gs pos="0">
                <a:schemeClr val="bg1">
                  <a:lumMod val="75000"/>
                  <a:alpha val="70000"/>
                </a:schemeClr>
              </a:gs>
              <a:gs pos="99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lnSpc>
                <a:spcPts val="2860"/>
              </a:lnSpc>
              <a:defRPr/>
            </a:pPr>
            <a:r>
              <a:rPr lang="de-DE" sz="2000" dirty="0">
                <a:solidFill>
                  <a:schemeClr val="bg1">
                    <a:lumMod val="85000"/>
                  </a:schemeClr>
                </a:solidFill>
              </a:rPr>
              <a:t>Identifizierung von Wünschen und Bedarfen</a:t>
            </a:r>
          </a:p>
        </p:txBody>
      </p:sp>
      <p:sp>
        <p:nvSpPr>
          <p:cNvPr id="2" name="Ecken des Rechtecks auf der gleichen Seite abrunden 1">
            <a:extLst>
              <a:ext uri="{FF2B5EF4-FFF2-40B4-BE49-F238E27FC236}">
                <a16:creationId xmlns:a16="http://schemas.microsoft.com/office/drawing/2014/main" id="{9F8558D5-C6DE-E529-A7D2-6D7463978515}"/>
              </a:ext>
            </a:extLst>
          </p:cNvPr>
          <p:cNvSpPr/>
          <p:nvPr/>
        </p:nvSpPr>
        <p:spPr bwMode="auto">
          <a:xfrm rot="16200000">
            <a:off x="2532539" y="1828405"/>
            <a:ext cx="1127280"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lang="de-DE" sz="2000" b="1" kern="1200" dirty="0">
                <a:solidFill>
                  <a:schemeClr val="bg1"/>
                </a:solidFill>
                <a:cs typeface="Arial" panose="020B0604020202020204" pitchFamily="34" charset="0"/>
              </a:rPr>
              <a:t>Elternfragebogen</a:t>
            </a:r>
            <a:endParaRPr kumimoji="0" lang="de-DE" sz="2000" b="1" i="0" u="none" strike="noStrike" kern="1200" cap="none" spc="0" normalizeH="0" baseline="0" noProof="0" dirty="0">
              <a:ln>
                <a:noFill/>
              </a:ln>
              <a:solidFill>
                <a:schemeClr val="bg1"/>
              </a:solidFill>
              <a:effectLst/>
              <a:uLnTx/>
              <a:uFillTx/>
              <a:cs typeface="Arial" panose="020B0604020202020204" pitchFamily="34" charset="0"/>
            </a:endParaRPr>
          </a:p>
        </p:txBody>
      </p:sp>
      <p:sp>
        <p:nvSpPr>
          <p:cNvPr id="8" name="Ecken des Rechtecks auf der gleichen Seite abrunden 7">
            <a:extLst>
              <a:ext uri="{FF2B5EF4-FFF2-40B4-BE49-F238E27FC236}">
                <a16:creationId xmlns:a16="http://schemas.microsoft.com/office/drawing/2014/main" id="{19E09720-2B62-63C0-E26F-D16FDA923949}"/>
              </a:ext>
            </a:extLst>
          </p:cNvPr>
          <p:cNvSpPr/>
          <p:nvPr/>
        </p:nvSpPr>
        <p:spPr bwMode="auto">
          <a:xfrm rot="5400000">
            <a:off x="7664894" y="799407"/>
            <a:ext cx="1128379" cy="6161354"/>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defRPr/>
            </a:pPr>
            <a:r>
              <a:rPr lang="de-DE" sz="2000" dirty="0"/>
              <a:t>Identifizierung von Erwartungshaltungen, </a:t>
            </a:r>
            <a:br>
              <a:rPr lang="de-DE" sz="2000" dirty="0"/>
            </a:br>
            <a:r>
              <a:rPr lang="de-DE" sz="2000" dirty="0"/>
              <a:t>Kompetenzen und Bedarfen</a:t>
            </a:r>
          </a:p>
        </p:txBody>
      </p:sp>
      <p:sp>
        <p:nvSpPr>
          <p:cNvPr id="13" name="Ecken des Rechtecks auf der gleichen Seite abrunden 12">
            <a:extLst>
              <a:ext uri="{FF2B5EF4-FFF2-40B4-BE49-F238E27FC236}">
                <a16:creationId xmlns:a16="http://schemas.microsoft.com/office/drawing/2014/main" id="{9ACE9EBA-D20A-6E65-4AB7-C1E6D573105C}"/>
              </a:ext>
            </a:extLst>
          </p:cNvPr>
          <p:cNvSpPr/>
          <p:nvPr/>
        </p:nvSpPr>
        <p:spPr bwMode="auto">
          <a:xfrm rot="16200000">
            <a:off x="2551299" y="504177"/>
            <a:ext cx="1080000" cy="4104456"/>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Selbstreflexionsfragebogen</a:t>
            </a:r>
          </a:p>
        </p:txBody>
      </p:sp>
      <p:sp>
        <p:nvSpPr>
          <p:cNvPr id="17" name="Ecken des Rechtecks auf der gleichen Seite abrunden 16">
            <a:extLst>
              <a:ext uri="{FF2B5EF4-FFF2-40B4-BE49-F238E27FC236}">
                <a16:creationId xmlns:a16="http://schemas.microsoft.com/office/drawing/2014/main" id="{44C75C28-8AB9-6751-A97C-444C07ACAB80}"/>
              </a:ext>
            </a:extLst>
          </p:cNvPr>
          <p:cNvSpPr/>
          <p:nvPr/>
        </p:nvSpPr>
        <p:spPr bwMode="auto">
          <a:xfrm rot="5400000">
            <a:off x="7684202" y="-526950"/>
            <a:ext cx="1080001" cy="6161354"/>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marR="0" lvl="0" defTabSz="914400" rtl="0" eaLnBrk="1" fontAlgn="auto" latinLnBrk="0" hangingPunct="1">
              <a:lnSpc>
                <a:spcPts val="2860"/>
              </a:lnSpc>
              <a:spcBef>
                <a:spcPts val="0"/>
              </a:spcBef>
              <a:spcAft>
                <a:spcPts val="0"/>
              </a:spcAft>
              <a:buClrTx/>
              <a:buSzTx/>
              <a:tabLst/>
              <a:defRPr/>
            </a:pPr>
            <a:r>
              <a:rPr lang="de-DE" sz="2000" b="0" dirty="0">
                <a:solidFill>
                  <a:schemeClr val="bg1">
                    <a:lumMod val="85000"/>
                  </a:schemeClr>
                </a:solidFill>
              </a:rPr>
              <a:t>Bestimmung des eigenen medialen Habitus</a:t>
            </a:r>
            <a:endParaRPr kumimoji="0" lang="de-DE" sz="2000" b="0" u="none" strike="noStrike" kern="0" cap="none" spc="0" normalizeH="0" baseline="0" noProof="0" dirty="0">
              <a:ln>
                <a:noFill/>
              </a:ln>
              <a:solidFill>
                <a:schemeClr val="bg1">
                  <a:lumMod val="85000"/>
                </a:schemeClr>
              </a:solidFill>
              <a:effectLst/>
              <a:uLnTx/>
              <a:uFillTx/>
              <a:cs typeface="Arial" panose="020B0604020202020204" pitchFamily="34" charset="0"/>
            </a:endParaRPr>
          </a:p>
        </p:txBody>
      </p:sp>
    </p:spTree>
    <p:extLst>
      <p:ext uri="{BB962C8B-B14F-4D97-AF65-F5344CB8AC3E}">
        <p14:creationId xmlns:p14="http://schemas.microsoft.com/office/powerpoint/2010/main" val="3545315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a:t>Elternfragebogen</a:t>
            </a:r>
            <a:endParaRPr/>
          </a:p>
        </p:txBody>
      </p:sp>
      <p:sp>
        <p:nvSpPr>
          <p:cNvPr id="12" name="Inhaltsplatzhalter 1"/>
          <p:cNvSpPr txBox="1"/>
          <p:nvPr/>
        </p:nvSpPr>
        <p:spPr bwMode="auto">
          <a:xfrm>
            <a:off x="867265" y="1423233"/>
            <a:ext cx="10515600" cy="5057155"/>
          </a:xfrm>
          <a:prstGeom prst="rect">
            <a:avLst/>
          </a:prstGeom>
        </p:spPr>
        <p:txBody>
          <a:bodyPr vert="horz" lIns="91440" tIns="4572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b="1"/>
          </a:p>
          <a:p>
            <a:pPr marL="627063" indent="-341313" algn="l">
              <a:defRPr/>
            </a:pPr>
            <a:endParaRPr lang="de-DE" b="1"/>
          </a:p>
          <a:p>
            <a:pPr marL="627063" lvl="0" indent="-341313" algn="l">
              <a:lnSpc>
                <a:spcPct val="100000"/>
              </a:lnSpc>
              <a:spcBef>
                <a:spcPts val="0"/>
              </a:spcBef>
              <a:buFont typeface="Arial"/>
              <a:buChar char="•"/>
              <a:defRPr/>
            </a:pPr>
            <a:endParaRPr lang="de-DE" sz="1000">
              <a:solidFill>
                <a:prstClr val="black"/>
              </a:solidFill>
            </a:endParaRPr>
          </a:p>
          <a:p>
            <a:pPr algn="l">
              <a:defRPr/>
            </a:pPr>
            <a:endParaRPr lang="de-DE"/>
          </a:p>
        </p:txBody>
      </p:sp>
      <p:sp>
        <p:nvSpPr>
          <p:cNvPr id="13" name="Rechteck 12"/>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24000" tIns="180000" rIns="432000" bIns="180000" rtlCol="0" anchor="t">
            <a:noAutofit/>
          </a:bodyPr>
          <a:lstStyle/>
          <a:p>
            <a:pPr algn="just">
              <a:defRPr/>
            </a:pPr>
            <a:r>
              <a:rPr lang="de-DE" sz="2400" b="1" dirty="0">
                <a:solidFill>
                  <a:srgbClr val="000000"/>
                </a:solidFill>
                <a:cs typeface="Arial"/>
              </a:rPr>
              <a:t>Ziel und Nutzen</a:t>
            </a:r>
            <a:endParaRPr dirty="0"/>
          </a:p>
          <a:p>
            <a:pPr marL="546100" indent="-339725">
              <a:lnSpc>
                <a:spcPct val="150000"/>
              </a:lnSpc>
              <a:buFont typeface="Arial"/>
              <a:buChar char="•"/>
              <a:defRPr/>
            </a:pPr>
            <a:r>
              <a:rPr lang="de-DE" sz="2400" dirty="0">
                <a:solidFill>
                  <a:srgbClr val="000000"/>
                </a:solidFill>
                <a:cs typeface="Arial"/>
              </a:rPr>
              <a:t>Kurzfragebogen für die Elternschaft der Kita (bestehend aus 12 Fragen)</a:t>
            </a:r>
            <a:endParaRPr dirty="0"/>
          </a:p>
          <a:p>
            <a:pPr marL="546100" indent="-339725">
              <a:lnSpc>
                <a:spcPct val="150000"/>
              </a:lnSpc>
              <a:buFont typeface="Arial"/>
              <a:buChar char="•"/>
              <a:defRPr/>
            </a:pPr>
            <a:r>
              <a:rPr lang="de-DE" sz="2400" dirty="0">
                <a:solidFill>
                  <a:srgbClr val="000000"/>
                </a:solidFill>
                <a:cs typeface="Arial"/>
              </a:rPr>
              <a:t>Ermöglicht Aussagen über die Passungen und/oder Brüche dahingehend, wie pädagogische Fachkräfte die eigene Elternschaft der Kita einschätzen und erleben, verglichen mit dem, wie die Eltern selbst ausgewählte Aspekte bezüglich des digitalen Medieneinsatzes erleben und beurteilen </a:t>
            </a:r>
          </a:p>
          <a:p>
            <a:pPr marL="546100" indent="-339725">
              <a:lnSpc>
                <a:spcPct val="150000"/>
              </a:lnSpc>
              <a:buFont typeface="Arial"/>
              <a:buChar char="•"/>
              <a:defRPr/>
            </a:pPr>
            <a:r>
              <a:rPr lang="de-DE" sz="2400" dirty="0">
                <a:solidFill>
                  <a:srgbClr val="000000"/>
                </a:solidFill>
                <a:cs typeface="Arial"/>
              </a:rPr>
              <a:t>Qualitätssicherung durch…</a:t>
            </a:r>
            <a:endParaRPr lang="de-DE" dirty="0"/>
          </a:p>
          <a:p>
            <a:pPr marL="900113" lvl="1" indent="-354013">
              <a:lnSpc>
                <a:spcPct val="150000"/>
              </a:lnSpc>
              <a:buFont typeface="Wingdings"/>
              <a:buChar char="Ø"/>
              <a:defRPr/>
            </a:pPr>
            <a:r>
              <a:rPr lang="de-DE" sz="2400" dirty="0">
                <a:solidFill>
                  <a:srgbClr val="000000"/>
                </a:solidFill>
                <a:cs typeface="Arial"/>
              </a:rPr>
              <a:t>Schaffung von Transparenz</a:t>
            </a:r>
            <a:endParaRPr dirty="0"/>
          </a:p>
          <a:p>
            <a:pPr marL="900113" lvl="1" indent="-354013">
              <a:lnSpc>
                <a:spcPct val="150000"/>
              </a:lnSpc>
              <a:buFont typeface="Wingdings"/>
              <a:buChar char="Ø"/>
              <a:defRPr/>
            </a:pPr>
            <a:r>
              <a:rPr lang="de-DE" sz="2400" dirty="0">
                <a:solidFill>
                  <a:srgbClr val="000000"/>
                </a:solidFill>
                <a:cs typeface="Arial"/>
              </a:rPr>
              <a:t>Stärkung der Erziehungspartnerschaften</a:t>
            </a:r>
            <a:endParaRPr dirty="0"/>
          </a:p>
        </p:txBody>
      </p:sp>
      <p:pic>
        <p:nvPicPr>
          <p:cNvPr id="3" name="Grafik 2" descr="Ein Bild, das Zeichnung enthält.&#10;&#10;Automatisch generierte Beschreibung"/>
          <p:cNvPicPr>
            <a:picLocks noChangeAspect="1"/>
          </p:cNvPicPr>
          <p:nvPr/>
        </p:nvPicPr>
        <p:blipFill>
          <a:blip r:embed="rId2">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3"/>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4"/>
          <a:stretch/>
        </p:blipFill>
        <p:spPr bwMode="auto">
          <a:xfrm>
            <a:off x="328159" y="230978"/>
            <a:ext cx="901700" cy="801687"/>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a:t>Elternfragebogen</a:t>
            </a:r>
            <a:endParaRPr/>
          </a:p>
        </p:txBody>
      </p:sp>
      <p:sp>
        <p:nvSpPr>
          <p:cNvPr id="12" name="Inhaltsplatzhalter 1"/>
          <p:cNvSpPr txBox="1"/>
          <p:nvPr/>
        </p:nvSpPr>
        <p:spPr bwMode="auto">
          <a:xfrm>
            <a:off x="867265" y="1423233"/>
            <a:ext cx="10515600" cy="5057155"/>
          </a:xfrm>
          <a:prstGeom prst="rect">
            <a:avLst/>
          </a:prstGeom>
        </p:spPr>
        <p:txBody>
          <a:bodyPr vert="horz" lIns="91440" tIns="4572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b="1"/>
          </a:p>
          <a:p>
            <a:pPr marL="627063" indent="-341313" algn="l">
              <a:defRPr/>
            </a:pPr>
            <a:endParaRPr lang="de-DE" b="1"/>
          </a:p>
          <a:p>
            <a:pPr marL="627063" lvl="0" indent="-341313" algn="l">
              <a:lnSpc>
                <a:spcPct val="100000"/>
              </a:lnSpc>
              <a:spcBef>
                <a:spcPts val="0"/>
              </a:spcBef>
              <a:buFont typeface="Arial"/>
              <a:buChar char="•"/>
              <a:defRPr/>
            </a:pPr>
            <a:endParaRPr lang="de-DE" sz="1000">
              <a:solidFill>
                <a:prstClr val="black"/>
              </a:solidFill>
            </a:endParaRPr>
          </a:p>
          <a:p>
            <a:pPr algn="l">
              <a:defRPr/>
            </a:pPr>
            <a:endParaRPr lang="de-DE"/>
          </a:p>
        </p:txBody>
      </p:sp>
      <p:sp>
        <p:nvSpPr>
          <p:cNvPr id="13" name="Rechteck 12"/>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540000" tIns="432000" rIns="432000" bIns="180000" rtlCol="0" anchor="t">
            <a:noAutofit/>
          </a:bodyPr>
          <a:lstStyle/>
          <a:p>
            <a:pPr marL="1728" algn="l">
              <a:lnSpc>
                <a:spcPct val="150000"/>
              </a:lnSpc>
              <a:defRPr/>
            </a:pPr>
            <a:r>
              <a:rPr lang="de-DE" sz="2400" b="1" dirty="0">
                <a:solidFill>
                  <a:prstClr val="black"/>
                </a:solidFill>
              </a:rPr>
              <a:t>Inhalt und Aufbau</a:t>
            </a:r>
            <a:endParaRPr dirty="0"/>
          </a:p>
          <a:p>
            <a:pPr marL="546100" indent="-339725" algn="l">
              <a:lnSpc>
                <a:spcPct val="250000"/>
              </a:lnSpc>
              <a:buFont typeface="Arial"/>
              <a:buChar char="•"/>
              <a:defRPr/>
            </a:pPr>
            <a:r>
              <a:rPr lang="de-DE" sz="2400" dirty="0">
                <a:solidFill>
                  <a:schemeClr val="tx1"/>
                </a:solidFill>
              </a:rPr>
              <a:t>Mediennutzung in der Häuslichkeit </a:t>
            </a:r>
          </a:p>
          <a:p>
            <a:pPr marL="546100" indent="-339725" algn="l">
              <a:lnSpc>
                <a:spcPct val="250000"/>
              </a:lnSpc>
              <a:buFont typeface="Arial"/>
              <a:buChar char="•"/>
              <a:defRPr/>
            </a:pPr>
            <a:r>
              <a:rPr lang="de-DE" sz="2400" dirty="0">
                <a:solidFill>
                  <a:schemeClr val="tx1"/>
                </a:solidFill>
              </a:rPr>
              <a:t>Auswirkungen digitaler Medien </a:t>
            </a:r>
          </a:p>
          <a:p>
            <a:pPr marL="546100" indent="-339725" algn="l">
              <a:lnSpc>
                <a:spcPct val="250000"/>
              </a:lnSpc>
              <a:buFont typeface="Arial"/>
              <a:buChar char="•"/>
              <a:defRPr/>
            </a:pPr>
            <a:r>
              <a:rPr lang="de-DE" sz="2400" dirty="0">
                <a:solidFill>
                  <a:schemeClr val="tx1"/>
                </a:solidFill>
              </a:rPr>
              <a:t>Information und Mitbestimmung</a:t>
            </a:r>
          </a:p>
          <a:p>
            <a:pPr marL="546100" indent="-339725" algn="l">
              <a:lnSpc>
                <a:spcPct val="250000"/>
              </a:lnSpc>
              <a:buFont typeface="Arial"/>
              <a:buChar char="•"/>
              <a:defRPr/>
            </a:pPr>
            <a:r>
              <a:rPr lang="de-DE" sz="2400" dirty="0">
                <a:solidFill>
                  <a:schemeClr val="tx1"/>
                </a:solidFill>
              </a:rPr>
              <a:t>Befürwortung und Technikaffinität der Elternschaft </a:t>
            </a:r>
          </a:p>
        </p:txBody>
      </p:sp>
      <p:pic>
        <p:nvPicPr>
          <p:cNvPr id="3" name="Grafik 2" descr="Ein Bild, das Zeichnung enthält.&#10;&#10;Automatisch generierte Beschreibung"/>
          <p:cNvPicPr>
            <a:picLocks noChangeAspect="1"/>
          </p:cNvPicPr>
          <p:nvPr/>
        </p:nvPicPr>
        <p:blipFill>
          <a:blip r:embed="rId2">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3"/>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4"/>
          <a:stretch/>
        </p:blipFill>
        <p:spPr bwMode="auto">
          <a:xfrm>
            <a:off x="328159" y="230978"/>
            <a:ext cx="901700" cy="801687"/>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dirty="0"/>
          </a:p>
        </p:txBody>
      </p:sp>
      <p:sp>
        <p:nvSpPr>
          <p:cNvPr id="12" name="Inhaltsplatzhalter 1"/>
          <p:cNvSpPr txBox="1"/>
          <p:nvPr/>
        </p:nvSpPr>
        <p:spPr bwMode="auto">
          <a:xfrm>
            <a:off x="867265" y="1423233"/>
            <a:ext cx="10515600" cy="5057155"/>
          </a:xfrm>
          <a:prstGeom prst="rect">
            <a:avLst/>
          </a:prstGeom>
        </p:spPr>
        <p:txBody>
          <a:bodyPr vert="horz" lIns="91440" tIns="4572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b="1"/>
          </a:p>
          <a:p>
            <a:pPr marL="627063" indent="-341313" algn="l">
              <a:defRPr/>
            </a:pPr>
            <a:endParaRPr lang="de-DE" b="1"/>
          </a:p>
          <a:p>
            <a:pPr marL="627063" lvl="0" indent="-341313" algn="l">
              <a:lnSpc>
                <a:spcPct val="100000"/>
              </a:lnSpc>
              <a:spcBef>
                <a:spcPts val="0"/>
              </a:spcBef>
              <a:buFont typeface="Arial"/>
              <a:buChar char="•"/>
              <a:defRPr/>
            </a:pPr>
            <a:endParaRPr lang="de-DE" sz="1000">
              <a:solidFill>
                <a:prstClr val="black"/>
              </a:solidFill>
            </a:endParaRPr>
          </a:p>
          <a:p>
            <a:pPr algn="l">
              <a:defRPr/>
            </a:pPr>
            <a:endParaRPr lang="de-DE"/>
          </a:p>
        </p:txBody>
      </p:sp>
      <p:sp>
        <p:nvSpPr>
          <p:cNvPr id="13" name="Rechteck 12"/>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144000" rIns="432000" bIns="180000" rtlCol="0" anchor="t">
            <a:noAutofit/>
          </a:bodyPr>
          <a:lstStyle/>
          <a:p>
            <a:pPr marL="1728" algn="l">
              <a:lnSpc>
                <a:spcPct val="150000"/>
              </a:lnSpc>
              <a:defRPr/>
            </a:pPr>
            <a:r>
              <a:rPr lang="de-DE" sz="2400" b="1" dirty="0">
                <a:solidFill>
                  <a:schemeClr val="tx1"/>
                </a:solidFill>
              </a:rPr>
              <a:t>Beispiel für ein Ergebnis aus dem Elternfragebogen</a:t>
            </a:r>
            <a:endParaRPr sz="2400" b="1" dirty="0">
              <a:solidFill>
                <a:schemeClr val="tx1"/>
              </a:solidFill>
            </a:endParaRPr>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4" name="Grafik 3"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5" name="Grafik 4"/>
          <p:cNvPicPr>
            <a:picLocks noChangeAspect="1" noChangeArrowheads="1"/>
          </p:cNvPicPr>
          <p:nvPr/>
        </p:nvPicPr>
        <p:blipFill>
          <a:blip r:embed="rId5"/>
          <a:stretch/>
        </p:blipFill>
        <p:spPr bwMode="auto">
          <a:xfrm>
            <a:off x="328159" y="230978"/>
            <a:ext cx="901700" cy="801687"/>
          </a:xfrm>
          <a:prstGeom prst="rect">
            <a:avLst/>
          </a:prstGeom>
          <a:noFill/>
          <a:ln>
            <a:noFill/>
          </a:ln>
        </p:spPr>
      </p:pic>
      <p:grpSp>
        <p:nvGrpSpPr>
          <p:cNvPr id="2" name="Gruppieren 1">
            <a:extLst>
              <a:ext uri="{FF2B5EF4-FFF2-40B4-BE49-F238E27FC236}">
                <a16:creationId xmlns:a16="http://schemas.microsoft.com/office/drawing/2014/main" id="{9A495488-4EAE-DE3F-F7C2-1BBF72E54353}"/>
              </a:ext>
            </a:extLst>
          </p:cNvPr>
          <p:cNvGrpSpPr>
            <a:grpSpLocks noChangeAspect="1"/>
          </p:cNvGrpSpPr>
          <p:nvPr/>
        </p:nvGrpSpPr>
        <p:grpSpPr>
          <a:xfrm>
            <a:off x="2620269" y="1911418"/>
            <a:ext cx="6556905" cy="4788000"/>
            <a:chOff x="12437239" y="2709278"/>
            <a:chExt cx="3944002" cy="2881778"/>
          </a:xfrm>
        </p:grpSpPr>
        <p:sp>
          <p:nvSpPr>
            <p:cNvPr id="6" name="Ecken des Rechtecks auf der gleichen Seite abrunden 5">
              <a:extLst>
                <a:ext uri="{FF2B5EF4-FFF2-40B4-BE49-F238E27FC236}">
                  <a16:creationId xmlns:a16="http://schemas.microsoft.com/office/drawing/2014/main" id="{622D708B-85EA-3C2C-EEDF-3593E2E94D37}"/>
                </a:ext>
              </a:extLst>
            </p:cNvPr>
            <p:cNvSpPr/>
            <p:nvPr/>
          </p:nvSpPr>
          <p:spPr>
            <a:xfrm rot="5400000">
              <a:off x="12915183" y="2468600"/>
              <a:ext cx="2881778" cy="3363134"/>
            </a:xfrm>
            <a:prstGeom prst="round2SameRect">
              <a:avLst>
                <a:gd name="adj1" fmla="val 9795"/>
                <a:gd name="adj2" fmla="val 0"/>
              </a:avLst>
            </a:prstGeom>
            <a:noFill/>
            <a:ln>
              <a:noFill/>
            </a:ln>
          </p:spPr>
          <p:style>
            <a:lnRef idx="1">
              <a:schemeClr val="accent1"/>
            </a:lnRef>
            <a:fillRef idx="3">
              <a:schemeClr val="accent1"/>
            </a:fillRef>
            <a:effectRef idx="2">
              <a:schemeClr val="accent1"/>
            </a:effectRef>
            <a:fontRef idx="minor">
              <a:schemeClr val="lt1"/>
            </a:fontRef>
          </p:style>
          <p:txBody>
            <a:bodyPr vert="vert270" lIns="90000" tIns="0" rIns="90000" bIns="0" rtlCol="0" anchor="ctr"/>
            <a:lstStyle/>
            <a:p>
              <a:pPr marL="162900" marR="0" lvl="0" defTabSz="914400" rtl="0" eaLnBrk="1" fontAlgn="auto" latinLnBrk="0" hangingPunct="1">
                <a:spcBef>
                  <a:spcPts val="0"/>
                </a:spcBef>
                <a:spcAft>
                  <a:spcPts val="0"/>
                </a:spcAft>
                <a:buClrTx/>
                <a:buSzTx/>
                <a:tabLst/>
                <a:defRPr/>
              </a:pPr>
              <a:endParaRPr kumimoji="0" lang="de-DE" sz="1600" b="0" i="1" u="none" strike="noStrike" kern="0" cap="none" spc="0" normalizeH="0" baseline="0" noProof="0" dirty="0">
                <a:ln>
                  <a:noFill/>
                </a:ln>
                <a:solidFill>
                  <a:schemeClr val="bg1"/>
                </a:solidFill>
                <a:effectLst/>
                <a:uLnTx/>
                <a:uFillTx/>
                <a:latin typeface="Calibri"/>
                <a:ea typeface="+mn-ea"/>
                <a:cs typeface="Arial"/>
              </a:endParaRPr>
            </a:p>
          </p:txBody>
        </p:sp>
        <p:pic>
          <p:nvPicPr>
            <p:cNvPr id="7" name="Grafik 6">
              <a:extLst>
                <a:ext uri="{FF2B5EF4-FFF2-40B4-BE49-F238E27FC236}">
                  <a16:creationId xmlns:a16="http://schemas.microsoft.com/office/drawing/2014/main" id="{8B4536C2-596D-17AA-B3D7-B84EB9443D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48440" y="2915793"/>
              <a:ext cx="2721600" cy="2459105"/>
            </a:xfrm>
            <a:prstGeom prst="roundRect">
              <a:avLst>
                <a:gd name="adj" fmla="val 16667"/>
              </a:avLst>
            </a:prstGeom>
            <a:ln>
              <a:solidFill>
                <a:schemeClr val="accent1">
                  <a:shade val="5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feld 7">
              <a:extLst>
                <a:ext uri="{FF2B5EF4-FFF2-40B4-BE49-F238E27FC236}">
                  <a16:creationId xmlns:a16="http://schemas.microsoft.com/office/drawing/2014/main" id="{51CAD9D1-FA4A-6C34-9B9E-B36386CB6B9F}"/>
                </a:ext>
              </a:extLst>
            </p:cNvPr>
            <p:cNvSpPr txBox="1"/>
            <p:nvPr/>
          </p:nvSpPr>
          <p:spPr>
            <a:xfrm>
              <a:off x="12437239" y="2982689"/>
              <a:ext cx="3944002" cy="389011"/>
            </a:xfrm>
            <a:prstGeom prst="rect">
              <a:avLst/>
            </a:prstGeom>
            <a:noFill/>
          </p:spPr>
          <p:txBody>
            <a:bodyPr wrap="square" rtlCol="0">
              <a:spAutoFit/>
            </a:bodyPr>
            <a:lstStyle/>
            <a:p>
              <a:pPr marL="0" lvl="1" algn="ctr"/>
              <a:r>
                <a:rPr lang="de-DE" dirty="0"/>
                <a:t>Ich finde, dass Geräte wie Smartphones </a:t>
              </a:r>
            </a:p>
            <a:p>
              <a:pPr marL="0" lvl="1" algn="ctr"/>
              <a:r>
                <a:rPr lang="de-DE" dirty="0"/>
                <a:t>und Tablets Kindern mehr schaden als nutzen</a:t>
              </a:r>
            </a:p>
          </p:txBody>
        </p:sp>
        <p:sp>
          <p:nvSpPr>
            <p:cNvPr id="10" name="Textfeld 9">
              <a:extLst>
                <a:ext uri="{FF2B5EF4-FFF2-40B4-BE49-F238E27FC236}">
                  <a16:creationId xmlns:a16="http://schemas.microsoft.com/office/drawing/2014/main" id="{F7A3DCF3-1070-B59F-5886-4060BE9C0D50}"/>
                </a:ext>
              </a:extLst>
            </p:cNvPr>
            <p:cNvSpPr txBox="1"/>
            <p:nvPr/>
          </p:nvSpPr>
          <p:spPr>
            <a:xfrm>
              <a:off x="13280132" y="5158741"/>
              <a:ext cx="2310026" cy="88903"/>
            </a:xfrm>
            <a:prstGeom prst="rect">
              <a:avLst/>
            </a:prstGeom>
            <a:solidFill>
              <a:schemeClr val="bg1"/>
            </a:solidFill>
          </p:spPr>
          <p:txBody>
            <a:bodyPr wrap="square" rtlCol="0">
              <a:spAutoFit/>
            </a:bodyPr>
            <a:lstStyle/>
            <a:p>
              <a:pPr marL="0" lvl="1" algn="ctr"/>
              <a:endParaRPr lang="de-DE" sz="800" dirty="0"/>
            </a:p>
          </p:txBody>
        </p:sp>
        <p:sp>
          <p:nvSpPr>
            <p:cNvPr id="14" name="Textfeld 13">
              <a:extLst>
                <a:ext uri="{FF2B5EF4-FFF2-40B4-BE49-F238E27FC236}">
                  <a16:creationId xmlns:a16="http://schemas.microsoft.com/office/drawing/2014/main" id="{28FA893D-5FFD-7E76-D37E-8635A9FE72A3}"/>
                </a:ext>
              </a:extLst>
            </p:cNvPr>
            <p:cNvSpPr txBox="1"/>
            <p:nvPr/>
          </p:nvSpPr>
          <p:spPr>
            <a:xfrm>
              <a:off x="13297769" y="5111455"/>
              <a:ext cx="588870" cy="240816"/>
            </a:xfrm>
            <a:prstGeom prst="rect">
              <a:avLst/>
            </a:prstGeom>
            <a:noFill/>
          </p:spPr>
          <p:txBody>
            <a:bodyPr wrap="square" rtlCol="0">
              <a:spAutoFit/>
            </a:bodyPr>
            <a:lstStyle/>
            <a:p>
              <a:pPr marL="0" lvl="1" algn="ctr"/>
              <a:r>
                <a:rPr lang="de-DE" sz="1000" dirty="0"/>
                <a:t>Stimme gar </a:t>
              </a:r>
              <a:br>
                <a:rPr lang="de-DE" sz="1000" dirty="0"/>
              </a:br>
              <a:r>
                <a:rPr lang="de-DE" sz="1000" dirty="0"/>
                <a:t>nicht zu</a:t>
              </a:r>
            </a:p>
          </p:txBody>
        </p:sp>
        <p:sp>
          <p:nvSpPr>
            <p:cNvPr id="15" name="Textfeld 14">
              <a:extLst>
                <a:ext uri="{FF2B5EF4-FFF2-40B4-BE49-F238E27FC236}">
                  <a16:creationId xmlns:a16="http://schemas.microsoft.com/office/drawing/2014/main" id="{8F0D7A7F-F909-DEAD-DE46-D065C73AAA3A}"/>
                </a:ext>
              </a:extLst>
            </p:cNvPr>
            <p:cNvSpPr txBox="1"/>
            <p:nvPr/>
          </p:nvSpPr>
          <p:spPr>
            <a:xfrm>
              <a:off x="13749779" y="5111456"/>
              <a:ext cx="641978" cy="240816"/>
            </a:xfrm>
            <a:prstGeom prst="rect">
              <a:avLst/>
            </a:prstGeom>
            <a:noFill/>
          </p:spPr>
          <p:txBody>
            <a:bodyPr wrap="square" rtlCol="0">
              <a:spAutoFit/>
            </a:bodyPr>
            <a:lstStyle/>
            <a:p>
              <a:pPr marL="0" lvl="1" algn="ctr"/>
              <a:r>
                <a:rPr lang="de-DE" sz="1000" dirty="0"/>
                <a:t>Stimme eher </a:t>
              </a:r>
              <a:br>
                <a:rPr lang="de-DE" sz="1000" dirty="0"/>
              </a:br>
              <a:r>
                <a:rPr lang="de-DE" sz="1000" dirty="0"/>
                <a:t>nicht zu</a:t>
              </a:r>
            </a:p>
          </p:txBody>
        </p:sp>
        <p:sp>
          <p:nvSpPr>
            <p:cNvPr id="16" name="Textfeld 15">
              <a:extLst>
                <a:ext uri="{FF2B5EF4-FFF2-40B4-BE49-F238E27FC236}">
                  <a16:creationId xmlns:a16="http://schemas.microsoft.com/office/drawing/2014/main" id="{A7FD5CF7-21E9-F917-4A28-3693C33E1EAC}"/>
                </a:ext>
              </a:extLst>
            </p:cNvPr>
            <p:cNvSpPr txBox="1"/>
            <p:nvPr/>
          </p:nvSpPr>
          <p:spPr>
            <a:xfrm>
              <a:off x="14276421" y="5114379"/>
              <a:ext cx="505118" cy="240816"/>
            </a:xfrm>
            <a:prstGeom prst="rect">
              <a:avLst/>
            </a:prstGeom>
            <a:noFill/>
          </p:spPr>
          <p:txBody>
            <a:bodyPr wrap="square" rtlCol="0">
              <a:spAutoFit/>
            </a:bodyPr>
            <a:lstStyle/>
            <a:p>
              <a:pPr marL="0" lvl="1" algn="ctr"/>
              <a:r>
                <a:rPr lang="de-DE" sz="1000" dirty="0"/>
                <a:t>Stimme </a:t>
              </a:r>
              <a:br>
                <a:rPr lang="de-DE" sz="1000" dirty="0"/>
              </a:br>
              <a:r>
                <a:rPr lang="de-DE" sz="1000" dirty="0"/>
                <a:t>eher zu</a:t>
              </a:r>
            </a:p>
          </p:txBody>
        </p:sp>
        <p:sp>
          <p:nvSpPr>
            <p:cNvPr id="17" name="Textfeld 16">
              <a:extLst>
                <a:ext uri="{FF2B5EF4-FFF2-40B4-BE49-F238E27FC236}">
                  <a16:creationId xmlns:a16="http://schemas.microsoft.com/office/drawing/2014/main" id="{4D0A2BC6-F3BE-89AF-2FE7-99DFCE619B9F}"/>
                </a:ext>
              </a:extLst>
            </p:cNvPr>
            <p:cNvSpPr txBox="1"/>
            <p:nvPr/>
          </p:nvSpPr>
          <p:spPr>
            <a:xfrm>
              <a:off x="14657124" y="5111455"/>
              <a:ext cx="707676" cy="240816"/>
            </a:xfrm>
            <a:prstGeom prst="rect">
              <a:avLst/>
            </a:prstGeom>
            <a:noFill/>
          </p:spPr>
          <p:txBody>
            <a:bodyPr wrap="square" rtlCol="0">
              <a:spAutoFit/>
            </a:bodyPr>
            <a:lstStyle/>
            <a:p>
              <a:pPr marL="0" lvl="1" algn="ctr"/>
              <a:r>
                <a:rPr lang="de-DE" sz="1000" dirty="0"/>
                <a:t>Stimme </a:t>
              </a:r>
              <a:br>
                <a:rPr lang="de-DE" sz="1000" dirty="0"/>
              </a:br>
              <a:r>
                <a:rPr lang="de-DE" sz="1000" dirty="0"/>
                <a:t>vollkommen zu</a:t>
              </a:r>
            </a:p>
          </p:txBody>
        </p:sp>
        <p:sp>
          <p:nvSpPr>
            <p:cNvPr id="18" name="Textfeld 17">
              <a:extLst>
                <a:ext uri="{FF2B5EF4-FFF2-40B4-BE49-F238E27FC236}">
                  <a16:creationId xmlns:a16="http://schemas.microsoft.com/office/drawing/2014/main" id="{0F0C0ECA-9E36-07BC-F66F-E096EB7F6754}"/>
                </a:ext>
              </a:extLst>
            </p:cNvPr>
            <p:cNvSpPr txBox="1"/>
            <p:nvPr/>
          </p:nvSpPr>
          <p:spPr>
            <a:xfrm>
              <a:off x="15289146" y="5144956"/>
              <a:ext cx="385491" cy="116472"/>
            </a:xfrm>
            <a:prstGeom prst="rect">
              <a:avLst/>
            </a:prstGeom>
            <a:noFill/>
          </p:spPr>
          <p:txBody>
            <a:bodyPr wrap="square" rtlCol="0">
              <a:spAutoFit/>
            </a:bodyPr>
            <a:lstStyle/>
            <a:p>
              <a:pPr marL="0" lvl="1" algn="ctr">
                <a:lnSpc>
                  <a:spcPts val="660"/>
                </a:lnSpc>
              </a:pPr>
              <a:r>
                <a:rPr lang="de-DE" sz="1000" dirty="0"/>
                <a:t>Fehlend</a:t>
              </a:r>
            </a:p>
          </p:txBody>
        </p:sp>
        <p:sp>
          <p:nvSpPr>
            <p:cNvPr id="19" name="Textfeld 18">
              <a:extLst>
                <a:ext uri="{FF2B5EF4-FFF2-40B4-BE49-F238E27FC236}">
                  <a16:creationId xmlns:a16="http://schemas.microsoft.com/office/drawing/2014/main" id="{EB4230B9-8CE1-FAB0-DBCC-3013C200829D}"/>
                </a:ext>
              </a:extLst>
            </p:cNvPr>
            <p:cNvSpPr txBox="1"/>
            <p:nvPr/>
          </p:nvSpPr>
          <p:spPr>
            <a:xfrm rot="16200000">
              <a:off x="12709111" y="4146409"/>
              <a:ext cx="890857" cy="185129"/>
            </a:xfrm>
            <a:prstGeom prst="rect">
              <a:avLst/>
            </a:prstGeom>
            <a:noFill/>
          </p:spPr>
          <p:txBody>
            <a:bodyPr wrap="square" rtlCol="0">
              <a:spAutoFit/>
            </a:bodyPr>
            <a:lstStyle/>
            <a:p>
              <a:pPr marL="0" lvl="1" algn="ctr"/>
              <a:r>
                <a:rPr lang="de-DE" sz="1400" dirty="0"/>
                <a:t>Anzahl (</a:t>
              </a:r>
              <a:r>
                <a:rPr lang="de-DE" sz="1400" dirty="0" err="1"/>
                <a:t>n</a:t>
              </a:r>
              <a:r>
                <a:rPr lang="de-DE" sz="1400" dirty="0"/>
                <a:t>)</a:t>
              </a:r>
            </a:p>
          </p:txBody>
        </p:sp>
      </p:grpSp>
    </p:spTree>
    <p:extLst>
      <p:ext uri="{BB962C8B-B14F-4D97-AF65-F5344CB8AC3E}">
        <p14:creationId xmlns:p14="http://schemas.microsoft.com/office/powerpoint/2010/main" val="335931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solidFill>
                  <a:srgbClr val="000000"/>
                </a:solidFill>
                <a:cs typeface="Arial"/>
              </a:rPr>
              <a:t>Digitalisierung in der Kita</a:t>
            </a:r>
            <a:endParaRPr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7" name="Grafik 6"/>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8" name="Rechteck 7">
            <a:extLst>
              <a:ext uri="{FF2B5EF4-FFF2-40B4-BE49-F238E27FC236}">
                <a16:creationId xmlns:a16="http://schemas.microsoft.com/office/drawing/2014/main" id="{FB302823-4965-FDA2-1792-E65F5CB673CD}"/>
              </a:ext>
            </a:extLst>
          </p:cNvPr>
          <p:cNvSpPr/>
          <p:nvPr/>
        </p:nvSpPr>
        <p:spPr>
          <a:xfrm>
            <a:off x="887125" y="1423234"/>
            <a:ext cx="10417749" cy="5203787"/>
          </a:xfrm>
          <a:prstGeom prst="rect">
            <a:avLst/>
          </a:prstGeom>
          <a:solidFill>
            <a:srgbClr val="DBEDF8"/>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0000" rIns="360000" rtlCol="0" anchor="t">
            <a:noAutofit/>
          </a:bodyPr>
          <a:lstStyle/>
          <a:p>
            <a:pPr marL="800100" lvl="1" indent="-342900">
              <a:lnSpc>
                <a:spcPct val="150000"/>
              </a:lnSpc>
              <a:spcAft>
                <a:spcPts val="1200"/>
              </a:spcAft>
              <a:buFont typeface="Arial" panose="020B0604020202020204" pitchFamily="34" charset="0"/>
              <a:buChar char="•"/>
              <a:defRPr/>
            </a:pPr>
            <a:r>
              <a:rPr lang="de-DE" sz="2400" dirty="0">
                <a:solidFill>
                  <a:srgbClr val="000000"/>
                </a:solidFill>
                <a:cs typeface="Arial" panose="020B0604020202020204" pitchFamily="34" charset="0"/>
              </a:rPr>
              <a:t>Kinder werden in eine mediatisierte Lebenswelt hineingeboren – „Quasi Omnipräsenz“ von Medien </a:t>
            </a:r>
            <a:r>
              <a:rPr lang="de-DE" sz="1600" dirty="0">
                <a:solidFill>
                  <a:srgbClr val="000000"/>
                </a:solidFill>
                <a:cs typeface="Arial" panose="020B0604020202020204" pitchFamily="34" charset="0"/>
              </a:rPr>
              <a:t>(Nolte 2014; </a:t>
            </a:r>
            <a:r>
              <a:rPr lang="de-DE" sz="1600" dirty="0" err="1">
                <a:solidFill>
                  <a:srgbClr val="000000"/>
                </a:solidFill>
                <a:cs typeface="Arial" panose="020B0604020202020204" pitchFamily="34" charset="0"/>
              </a:rPr>
              <a:t>Koschei</a:t>
            </a:r>
            <a:r>
              <a:rPr lang="de-DE" sz="1600" dirty="0">
                <a:solidFill>
                  <a:srgbClr val="000000"/>
                </a:solidFill>
                <a:cs typeface="Arial" panose="020B0604020202020204" pitchFamily="34" charset="0"/>
              </a:rPr>
              <a:t> et al. 2020)</a:t>
            </a:r>
          </a:p>
          <a:p>
            <a:pPr marL="800100" lvl="1" indent="-342900">
              <a:lnSpc>
                <a:spcPct val="150000"/>
              </a:lnSpc>
              <a:spcAft>
                <a:spcPts val="1200"/>
              </a:spcAft>
              <a:buFont typeface="Arial" panose="020B0604020202020204" pitchFamily="34" charset="0"/>
              <a:buChar char="•"/>
              <a:defRPr/>
            </a:pPr>
            <a:r>
              <a:rPr lang="de-DE" sz="2400" dirty="0">
                <a:solidFill>
                  <a:srgbClr val="000000"/>
                </a:solidFill>
                <a:cs typeface="Arial" panose="020B0604020202020204" pitchFamily="34" charset="0"/>
              </a:rPr>
              <a:t>„Kultur der Digitalität“ in den Kitas </a:t>
            </a:r>
            <a:r>
              <a:rPr lang="de-DE" sz="1600" dirty="0">
                <a:solidFill>
                  <a:srgbClr val="000000"/>
                </a:solidFill>
                <a:cs typeface="Arial" panose="020B0604020202020204" pitchFamily="34" charset="0"/>
              </a:rPr>
              <a:t>(Stalder, 2016; </a:t>
            </a:r>
            <a:r>
              <a:rPr lang="de-DE" sz="1600" dirty="0" err="1">
                <a:solidFill>
                  <a:srgbClr val="000000"/>
                </a:solidFill>
                <a:cs typeface="Arial" panose="020B0604020202020204" pitchFamily="34" charset="0"/>
              </a:rPr>
              <a:t>Kratzsch</a:t>
            </a:r>
            <a:r>
              <a:rPr lang="de-DE" sz="1600" dirty="0">
                <a:solidFill>
                  <a:srgbClr val="000000"/>
                </a:solidFill>
                <a:cs typeface="Arial" panose="020B0604020202020204" pitchFamily="34" charset="0"/>
              </a:rPr>
              <a:t>, 2022)</a:t>
            </a:r>
          </a:p>
          <a:p>
            <a:pPr marL="800100" lvl="1" indent="-342900">
              <a:lnSpc>
                <a:spcPct val="150000"/>
              </a:lnSpc>
              <a:spcAft>
                <a:spcPts val="1200"/>
              </a:spcAft>
              <a:buFont typeface="Arial" panose="020B0604020202020204" pitchFamily="34" charset="0"/>
              <a:buChar char="•"/>
              <a:defRPr/>
            </a:pPr>
            <a:r>
              <a:rPr lang="de-DE" sz="2400" dirty="0">
                <a:solidFill>
                  <a:srgbClr val="000000"/>
                </a:solidFill>
                <a:cs typeface="Arial" panose="020B0604020202020204" pitchFamily="34" charset="0"/>
              </a:rPr>
              <a:t>Vermehrtes Interesse zum Thema Digitalisierung seitens der Kitas und Fachkräfte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216000" rIns="432000" bIns="180000" rtlCol="0" anchor="t">
            <a:noAutofit/>
          </a:bodyPr>
          <a:lstStyle/>
          <a:p>
            <a:pPr algn="just"/>
            <a:r>
              <a:rPr lang="de-DE" sz="2400" b="1" dirty="0">
                <a:solidFill>
                  <a:srgbClr val="000000"/>
                </a:solidFill>
                <a:cs typeface="Arial" panose="020B0604020202020204" pitchFamily="34" charset="0"/>
              </a:rPr>
              <a:t>Anwendung – Allgemein</a:t>
            </a:r>
          </a:p>
          <a:p>
            <a:pPr algn="just">
              <a:lnSpc>
                <a:spcPct val="150000"/>
              </a:lnSpc>
            </a:pPr>
            <a:r>
              <a:rPr lang="de-DE" sz="2400" dirty="0">
                <a:solidFill>
                  <a:srgbClr val="000000"/>
                </a:solidFill>
                <a:cs typeface="Arial" panose="020B0604020202020204" pitchFamily="34" charset="0"/>
              </a:rPr>
              <a:t>Fragebogen als beschreibbare PDF-Datei oder in Papierform </a:t>
            </a:r>
          </a:p>
          <a:p>
            <a:pPr marL="53975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Für digitale Bearbeitung bitte Hinweis geben, Acrobat Reader zu nutzen</a:t>
            </a:r>
          </a:p>
          <a:p>
            <a:pPr marL="53975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Alternativ Fragebogen ausdrucken und ausgeben</a:t>
            </a:r>
          </a:p>
          <a:p>
            <a:pPr marL="53975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Instruktionen zum Ausfüllen finden Eltern direkt auf dem Fragebogen</a:t>
            </a:r>
          </a:p>
          <a:p>
            <a:pPr marL="539750" lvl="1" indent="-34925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Um mögliche Verzerrungen vermeiden, kein kollektives Beantworten des Elternfragebogens (Ein Fragebogen pro Haushalt bzw. Hinweis, dass Eltern (erziehungs- oder sorgeberechtigten Personen) den Kurzfragebogen unabhängig voneinander beantworten)</a:t>
            </a:r>
          </a:p>
          <a:p>
            <a:pPr lvl="1" algn="just">
              <a:lnSpc>
                <a:spcPct val="150000"/>
              </a:lnSpc>
            </a:pPr>
            <a:endParaRPr lang="de-DE" sz="2400" dirty="0">
              <a:solidFill>
                <a:srgbClr val="000000"/>
              </a:solidFill>
              <a:cs typeface="Arial" panose="020B0604020202020204" pitchFamily="34" charset="0"/>
            </a:endParaRP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926910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r>
              <a:rPr lang="de-DE" sz="2400" b="1" dirty="0">
                <a:solidFill>
                  <a:srgbClr val="000000"/>
                </a:solidFill>
                <a:cs typeface="Arial" panose="020B0604020202020204" pitchFamily="34" charset="0"/>
              </a:rPr>
              <a:t>Anwendung</a:t>
            </a:r>
          </a:p>
          <a:p>
            <a:pPr marL="342900" indent="-342900" algn="just">
              <a:lnSpc>
                <a:spcPct val="200000"/>
              </a:lnSpc>
              <a:buFont typeface="Arial" panose="020B0604020202020204" pitchFamily="34" charset="0"/>
              <a:buChar char="•"/>
            </a:pPr>
            <a:r>
              <a:rPr lang="de-DE" sz="2400" dirty="0">
                <a:solidFill>
                  <a:srgbClr val="000000"/>
                </a:solidFill>
                <a:cs typeface="Arial" panose="020B0604020202020204" pitchFamily="34" charset="0"/>
              </a:rPr>
              <a:t>Phase I – Eigene Reflexion vorab</a:t>
            </a:r>
          </a:p>
          <a:p>
            <a:pPr marL="342900" indent="-342900" algn="just">
              <a:lnSpc>
                <a:spcPct val="200000"/>
              </a:lnSpc>
              <a:buFont typeface="Arial" panose="020B0604020202020204" pitchFamily="34" charset="0"/>
              <a:buChar char="•"/>
            </a:pPr>
            <a:r>
              <a:rPr lang="de-DE" sz="2400" dirty="0">
                <a:solidFill>
                  <a:srgbClr val="000000"/>
                </a:solidFill>
                <a:cs typeface="Arial" panose="020B0604020202020204" pitchFamily="34" charset="0"/>
              </a:rPr>
              <a:t>Phase II – Beantwortung des Fragebogens durch die Eltern </a:t>
            </a:r>
          </a:p>
          <a:p>
            <a:pPr marL="342900" indent="-342900" algn="just">
              <a:lnSpc>
                <a:spcPct val="200000"/>
              </a:lnSpc>
              <a:buFont typeface="Arial" panose="020B0604020202020204" pitchFamily="34" charset="0"/>
              <a:buChar char="•"/>
            </a:pPr>
            <a:r>
              <a:rPr lang="de-DE" sz="2400" dirty="0">
                <a:solidFill>
                  <a:srgbClr val="000000"/>
                </a:solidFill>
                <a:cs typeface="Arial" panose="020B0604020202020204" pitchFamily="34" charset="0"/>
              </a:rPr>
              <a:t>Phase III – Einpflegen der Daten und Auswertung </a:t>
            </a:r>
          </a:p>
          <a:p>
            <a:pPr algn="just">
              <a:defRPr/>
            </a:pPr>
            <a:endParaRPr sz="2400"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510002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 rIns="432000" bIns="180000" rtlCol="0" anchor="t">
            <a:noAutofit/>
          </a:bodyPr>
          <a:lstStyle/>
          <a:p>
            <a:pPr algn="just">
              <a:lnSpc>
                <a:spcPct val="150000"/>
              </a:lnSpc>
            </a:pPr>
            <a:r>
              <a:rPr lang="de-DE" sz="2400" b="1" dirty="0">
                <a:solidFill>
                  <a:srgbClr val="000000"/>
                </a:solidFill>
                <a:cs typeface="Arial" panose="020B0604020202020204" pitchFamily="34" charset="0"/>
              </a:rPr>
              <a:t>Phase I – Eigene Reflexion vorab</a:t>
            </a:r>
          </a:p>
          <a:p>
            <a:pPr marL="800100" lvl="1" indent="-34290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Bevor oder während die Eltern (erziehungs- oder sorgeberechtigten Personen) Fragebogen beantworten</a:t>
            </a:r>
          </a:p>
          <a:p>
            <a:pPr marL="800100" lvl="1" indent="-34290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Eigene Notizen darüber, wie die Elternschaft der Kita dem Einsatz digitaler Medien gegenüber steht</a:t>
            </a:r>
          </a:p>
          <a:p>
            <a:pPr marL="800100" lvl="1" indent="-34290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Orientierung an aufgeführten Fragen auf dem Arbeitsblatt</a:t>
            </a:r>
          </a:p>
          <a:p>
            <a:pPr marL="800100" lvl="1" indent="-342900" algn="just">
              <a:lnSpc>
                <a:spcPct val="150000"/>
              </a:lnSpc>
              <a:buFont typeface="Arial" panose="020B0604020202020204" pitchFamily="34" charset="0"/>
              <a:buChar char="•"/>
            </a:pPr>
            <a:r>
              <a:rPr lang="de-DE" sz="2400" dirty="0">
                <a:solidFill>
                  <a:srgbClr val="000000"/>
                </a:solidFill>
                <a:cs typeface="Arial" panose="020B0604020202020204" pitchFamily="34" charset="0"/>
              </a:rPr>
              <a:t>Unterschiede der Elternschaft prozentual gewichten/schätzen (bspw. 75% befürworten den Einsatz digitaler Medien in der Kita, 25% stehen diesem eher ablehnend gegenüber)</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449626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108000" rIns="396000" bIns="180000" rtlCol="0" anchor="t">
            <a:noAutofit/>
          </a:bodyPr>
          <a:lstStyle/>
          <a:p>
            <a:pPr algn="just">
              <a:lnSpc>
                <a:spcPct val="150000"/>
              </a:lnSpc>
              <a:spcAft>
                <a:spcPts val="1200"/>
              </a:spcAft>
            </a:pPr>
            <a:r>
              <a:rPr lang="de-DE" sz="2400" b="1" dirty="0">
                <a:solidFill>
                  <a:srgbClr val="000000"/>
                </a:solidFill>
                <a:cs typeface="Arial" panose="020B0604020202020204" pitchFamily="34" charset="0"/>
              </a:rPr>
              <a:t>Phase I – Eigene Reflexion vorab</a:t>
            </a:r>
          </a:p>
          <a:p>
            <a:pPr marL="635000" indent="-349250" algn="just">
              <a:lnSpc>
                <a:spcPct val="120000"/>
              </a:lnSpc>
              <a:spcAft>
                <a:spcPts val="600"/>
              </a:spcAft>
              <a:buFont typeface="Arial" panose="020B0604020202020204" pitchFamily="34" charset="0"/>
              <a:buChar char="•"/>
              <a:defRPr/>
            </a:pPr>
            <a:r>
              <a:rPr lang="de-DE" sz="2000" dirty="0">
                <a:solidFill>
                  <a:schemeClr val="tx1"/>
                </a:solidFill>
              </a:rPr>
              <a:t>Glauben Sie, dass die Elternschaft Ihrer Kita den Einsatz digitaler Medien in der pädagogischen Arbeit eher befürwortet oder ablehnt? Begründen Sie kurz ihre Aussage. (Sie können hierbei auch verschiedene Bereiche der pädagogischen Arbeit getrennt berücksichtigen)</a:t>
            </a:r>
          </a:p>
          <a:p>
            <a:pPr marL="635000" indent="-349250" algn="just">
              <a:lnSpc>
                <a:spcPct val="120000"/>
              </a:lnSpc>
              <a:spcAft>
                <a:spcPts val="600"/>
              </a:spcAft>
              <a:buFont typeface="Arial" panose="020B0604020202020204" pitchFamily="34" charset="0"/>
              <a:buChar char="•"/>
              <a:defRPr/>
            </a:pPr>
            <a:r>
              <a:rPr lang="de-DE" sz="2000" dirty="0">
                <a:solidFill>
                  <a:schemeClr val="tx1"/>
                </a:solidFill>
              </a:rPr>
              <a:t>Wieso glauben Sie, dass die befragte Elternschaft dem Einsatz digitaler Medien in der pädagogischen Arbeit eher positiv oder negativ gegenüber eingestellt ist?</a:t>
            </a:r>
          </a:p>
          <a:p>
            <a:pPr marL="635000" indent="-349250" algn="just">
              <a:lnSpc>
                <a:spcPct val="120000"/>
              </a:lnSpc>
              <a:spcAft>
                <a:spcPts val="600"/>
              </a:spcAft>
              <a:buFont typeface="Arial" panose="020B0604020202020204" pitchFamily="34" charset="0"/>
              <a:buChar char="•"/>
              <a:defRPr/>
            </a:pPr>
            <a:r>
              <a:rPr lang="de-DE" sz="2000" dirty="0">
                <a:solidFill>
                  <a:schemeClr val="tx1"/>
                </a:solidFill>
              </a:rPr>
              <a:t>Wie schätzen Sie selbst die Mediennutzung in der Häuslichkeit der befragten Elternteile ein?</a:t>
            </a:r>
          </a:p>
          <a:p>
            <a:pPr marL="635000" indent="-349250" algn="just">
              <a:lnSpc>
                <a:spcPct val="120000"/>
              </a:lnSpc>
              <a:spcAft>
                <a:spcPts val="600"/>
              </a:spcAft>
              <a:buFont typeface="Arial" panose="020B0604020202020204" pitchFamily="34" charset="0"/>
              <a:buChar char="•"/>
              <a:defRPr/>
            </a:pPr>
            <a:r>
              <a:rPr lang="de-DE" sz="2000" dirty="0">
                <a:solidFill>
                  <a:schemeClr val="tx1"/>
                </a:solidFill>
              </a:rPr>
              <a:t>Wieso glauben Sie, werden die (digitalen) Medien in der Häuslichkeit so wie angenommen genutzt?</a:t>
            </a:r>
          </a:p>
          <a:p>
            <a:pPr algn="just">
              <a:lnSpc>
                <a:spcPct val="120000"/>
              </a:lnSpc>
              <a:spcAft>
                <a:spcPts val="600"/>
              </a:spcAft>
              <a:defRPr/>
            </a:pPr>
            <a:endParaRPr lang="de-DE" dirty="0"/>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4371075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lnSpc>
                <a:spcPct val="150000"/>
              </a:lnSpc>
              <a:spcAft>
                <a:spcPts val="1200"/>
              </a:spcAft>
            </a:pPr>
            <a:r>
              <a:rPr lang="de-DE" sz="2400" b="1" dirty="0">
                <a:solidFill>
                  <a:srgbClr val="000000"/>
                </a:solidFill>
                <a:cs typeface="Arial" panose="020B0604020202020204" pitchFamily="34" charset="0"/>
              </a:rPr>
              <a:t>Phase II – Beantwortung des Fragebogens durch die Eltern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Erfolgt nach oder während der Phase I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Ausgabe des Fragebogens an die von Ihnen ausgewählte Elternschaft</a:t>
            </a:r>
          </a:p>
          <a:p>
            <a:pPr marL="800100" lvl="1" indent="-342900">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Bitte unter Berücksichtigung von allgemeinen Hinweisen zur Gruppenstruktur sowie dem kollektiven Beantworten des Fragebogens</a:t>
            </a:r>
          </a:p>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2784341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lnSpc>
                <a:spcPct val="150000"/>
              </a:lnSpc>
              <a:spcAft>
                <a:spcPts val="1200"/>
              </a:spcAft>
            </a:pPr>
            <a:r>
              <a:rPr lang="de-DE" sz="2400" b="1" dirty="0">
                <a:solidFill>
                  <a:srgbClr val="000000"/>
                </a:solidFill>
                <a:cs typeface="Arial" panose="020B0604020202020204" pitchFamily="34" charset="0"/>
              </a:rPr>
              <a:t>Phase III – Einpflegen der Daten und Auswertung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Überführung der Daten in ausgehändigte Excel-Tabelle – entsprechend der Instruktionen im Excel Dokument</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Automatische Ausgabe der grafischen Auswertung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Reflexion der Auswertung unter Einbezug der in Phase 1 angefertigten Notizen </a:t>
            </a:r>
          </a:p>
          <a:p>
            <a:pPr marL="800100" lvl="1" indent="-342900" algn="just">
              <a:lnSpc>
                <a:spcPct val="150000"/>
              </a:lnSpc>
              <a:spcAft>
                <a:spcPts val="1200"/>
              </a:spcAft>
              <a:buFont typeface="Arial" panose="020B0604020202020204" pitchFamily="34" charset="0"/>
              <a:buChar char="•"/>
            </a:pPr>
            <a:r>
              <a:rPr lang="de-DE" sz="2400" dirty="0">
                <a:solidFill>
                  <a:srgbClr val="000000"/>
                </a:solidFill>
                <a:cs typeface="Arial" panose="020B0604020202020204" pitchFamily="34" charset="0"/>
              </a:rPr>
              <a:t>Beantwortung der Reflexionsfragen</a:t>
            </a: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7995269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r>
              <a:rPr lang="de-DE" sz="2400" b="1" dirty="0">
                <a:solidFill>
                  <a:schemeClr val="tx1"/>
                </a:solidFill>
              </a:rPr>
              <a:t>Reflexionsfragen für die Einzelarbeit</a:t>
            </a:r>
          </a:p>
          <a:p>
            <a:pPr algn="just">
              <a:defRPr/>
            </a:pPr>
            <a:endParaRPr lang="de-DE" sz="2000" b="1" dirty="0">
              <a:solidFill>
                <a:schemeClr val="tx1"/>
              </a:solidFill>
            </a:endParaRPr>
          </a:p>
          <a:p>
            <a:pPr marL="342900" indent="-342900">
              <a:buFont typeface="Arial" panose="020B0604020202020204" pitchFamily="34" charset="0"/>
              <a:buChar char="•"/>
            </a:pPr>
            <a:r>
              <a:rPr lang="de-DE" sz="2000" dirty="0">
                <a:solidFill>
                  <a:schemeClr val="tx1"/>
                </a:solidFill>
              </a:rPr>
              <a:t>Welche Ergebnisse des Elternfragebogens decken sich mit den von Ihnen vorab angefertigten Einschätzungen bzw. inwiefern gibt es größere Unterschiede, mit denen Sie vorab nicht gerechnet haben?</a:t>
            </a:r>
          </a:p>
          <a:p>
            <a:pPr marL="342900" indent="-342900">
              <a:buFont typeface="Arial" panose="020B0604020202020204" pitchFamily="34" charset="0"/>
              <a:buChar char="•"/>
            </a:pPr>
            <a:endParaRPr lang="de-DE" sz="2000" dirty="0">
              <a:solidFill>
                <a:schemeClr val="tx1"/>
              </a:solidFill>
            </a:endParaRPr>
          </a:p>
          <a:p>
            <a:pPr marL="342900" indent="-342900">
              <a:buFont typeface="Arial" panose="020B0604020202020204" pitchFamily="34" charset="0"/>
              <a:buChar char="•"/>
            </a:pPr>
            <a:r>
              <a:rPr lang="de-DE" sz="2000" dirty="0">
                <a:solidFill>
                  <a:schemeClr val="tx1"/>
                </a:solidFill>
              </a:rPr>
              <a:t>Inwiefern hat sich Ihre Perspektive auf Ihrer Elternschaft geändert? Bitte erläutern Sie kurz Ihre Aussage.</a:t>
            </a:r>
          </a:p>
          <a:p>
            <a:pPr marL="342900" indent="-342900">
              <a:buFont typeface="Arial" panose="020B0604020202020204" pitchFamily="34" charset="0"/>
              <a:buChar char="•"/>
            </a:pPr>
            <a:endParaRPr lang="de-DE" sz="2000" dirty="0">
              <a:solidFill>
                <a:schemeClr val="tx1"/>
              </a:solidFill>
            </a:endParaRPr>
          </a:p>
          <a:p>
            <a:pPr algn="just">
              <a:defRPr/>
            </a:pPr>
            <a:r>
              <a:rPr lang="de-DE" sz="2400" b="1" dirty="0">
                <a:solidFill>
                  <a:schemeClr val="tx1"/>
                </a:solidFill>
              </a:rPr>
              <a:t>Reflexionsfragen für die Gruppenarbeit</a:t>
            </a:r>
          </a:p>
          <a:p>
            <a:pPr marL="342900" indent="-342900" algn="just">
              <a:buFont typeface="Arial" panose="020B0604020202020204" pitchFamily="34" charset="0"/>
              <a:buChar char="•"/>
              <a:defRPr/>
            </a:pPr>
            <a:endParaRPr lang="de-DE" sz="2000" b="1" dirty="0">
              <a:solidFill>
                <a:schemeClr val="tx1"/>
              </a:solidFill>
            </a:endParaRPr>
          </a:p>
          <a:p>
            <a:pPr marL="342900" indent="-342900">
              <a:buFont typeface="Arial" panose="020B0604020202020204" pitchFamily="34" charset="0"/>
              <a:buChar char="•"/>
            </a:pPr>
            <a:r>
              <a:rPr lang="de-DE" sz="2000" dirty="0">
                <a:solidFill>
                  <a:schemeClr val="tx1"/>
                </a:solidFill>
              </a:rPr>
              <a:t>Was kann man mit den Ergebnissen des Elternfragebogens anfangen?</a:t>
            </a:r>
          </a:p>
          <a:p>
            <a:endParaRPr lang="de-DE" sz="2000" dirty="0">
              <a:solidFill>
                <a:schemeClr val="tx1"/>
              </a:solidFill>
            </a:endParaRPr>
          </a:p>
          <a:p>
            <a:pPr marL="342900" indent="-342900">
              <a:buFont typeface="Arial" panose="020B0604020202020204" pitchFamily="34" charset="0"/>
              <a:buChar char="•"/>
            </a:pPr>
            <a:r>
              <a:rPr lang="de-DE" sz="2000" dirty="0">
                <a:solidFill>
                  <a:schemeClr val="tx1"/>
                </a:solidFill>
              </a:rPr>
              <a:t>Welche Handlungsbedarfe ergeben sich?</a:t>
            </a:r>
          </a:p>
          <a:p>
            <a:pPr algn="just">
              <a:defRPr/>
            </a:pPr>
            <a:endParaRPr lang="de-DE" sz="2400" b="1" dirty="0">
              <a:solidFill>
                <a:schemeClr val="tx1"/>
              </a:solidFill>
            </a:endParaRPr>
          </a:p>
          <a:p>
            <a:pPr algn="just">
              <a:defRPr/>
            </a:pPr>
            <a:endParaRPr sz="2400" b="1"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dirty="0"/>
              <a:t>Elternfragebogen</a:t>
            </a:r>
            <a:endParaRPr lang="de-DE" sz="2800" dirty="0"/>
          </a:p>
        </p:txBody>
      </p: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559083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3211930" y="2086201"/>
            <a:ext cx="0" cy="3960000"/>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Titel 1"/>
          <p:cNvSpPr>
            <a:spLocks noGrp="1"/>
          </p:cNvSpPr>
          <p:nvPr>
            <p:ph type="ctrTitle"/>
          </p:nvPr>
        </p:nvSpPr>
        <p:spPr bwMode="auto">
          <a:xfrm>
            <a:off x="-16042" y="1347537"/>
            <a:ext cx="1763582" cy="4742492"/>
          </a:xfrm>
          <a:prstGeom prst="rect">
            <a:avLst/>
          </a:prstGeom>
          <a:solidFill>
            <a:srgbClr val="DBEDF8"/>
          </a:solidFill>
          <a:ln w="50800" cmpd="thickThin">
            <a:noFill/>
            <a:prstDash val="solid"/>
          </a:ln>
          <a:effectLst/>
        </p:spPr>
        <p:txBody>
          <a:bodyPr anchor="t">
            <a:normAutofit/>
          </a:bodyPr>
          <a:lstStyle/>
          <a:p>
            <a:pPr>
              <a:defRPr/>
            </a:pPr>
            <a:br>
              <a:rPr lang="de-DE" sz="2000" b="1"/>
            </a:br>
            <a:br>
              <a:rPr lang="de-DE" sz="2000" b="1"/>
            </a:br>
            <a:endParaRPr lang="de-DE" sz="2150">
              <a:latin typeface="Calibri"/>
            </a:endParaRPr>
          </a:p>
        </p:txBody>
      </p:sp>
      <p:sp>
        <p:nvSpPr>
          <p:cNvPr id="13" name="Titel 1"/>
          <p:cNvSpPr txBox="1"/>
          <p:nvPr/>
        </p:nvSpPr>
        <p:spPr bwMode="auto">
          <a:xfrm>
            <a:off x="11614484" y="1347537"/>
            <a:ext cx="577515" cy="4742492"/>
          </a:xfrm>
          <a:prstGeom prst="rect">
            <a:avLst/>
          </a:prstGeom>
          <a:solidFill>
            <a:srgbClr val="D4E7C5"/>
          </a:solidFill>
          <a:ln w="50800" cmpd="thickThin">
            <a:noFill/>
            <a:prstDash val="solid"/>
          </a:ln>
          <a:effectLst/>
        </p:spPr>
        <p:txBody>
          <a:bodyPr vert="horz" lIns="91440" tIns="45720" rIns="91440" bIns="45720" rtlCol="0" anchor="t">
            <a:normAutofit/>
          </a:bodyPr>
          <a:lstStyle>
            <a:lvl1pPr algn="ctr" defTabSz="914400">
              <a:lnSpc>
                <a:spcPct val="90000"/>
              </a:lnSpc>
              <a:spcBef>
                <a:spcPts val="0"/>
              </a:spcBef>
              <a:buNone/>
              <a:defRPr sz="6000">
                <a:solidFill>
                  <a:schemeClr val="tx1"/>
                </a:solidFill>
                <a:latin typeface="+mj-lt"/>
                <a:ea typeface="+mj-ea"/>
                <a:cs typeface="+mj-cs"/>
              </a:defRPr>
            </a:lvl1pPr>
          </a:lstStyle>
          <a:p>
            <a:pPr>
              <a:defRPr/>
            </a:pPr>
            <a:br>
              <a:rPr lang="de-DE" sz="2000" b="1"/>
            </a:br>
            <a:br>
              <a:rPr lang="de-DE" sz="2000" b="1"/>
            </a:br>
            <a:endParaRPr lang="de-DE" sz="2150">
              <a:latin typeface="Calibri"/>
            </a:endParaRPr>
          </a:p>
        </p:txBody>
      </p:sp>
      <p:sp>
        <p:nvSpPr>
          <p:cNvPr id="2" name="Textfeld 1"/>
          <p:cNvSpPr txBox="1"/>
          <p:nvPr/>
        </p:nvSpPr>
        <p:spPr bwMode="auto">
          <a:xfrm>
            <a:off x="3525632" y="2682353"/>
            <a:ext cx="7765144" cy="1493294"/>
          </a:xfrm>
          <a:prstGeom prst="rect">
            <a:avLst/>
          </a:prstGeom>
          <a:noFill/>
        </p:spPr>
        <p:txBody>
          <a:bodyPr wrap="square" rtlCol="0">
            <a:spAutoFit/>
          </a:bodyPr>
          <a:lstStyle/>
          <a:p>
            <a:pPr>
              <a:lnSpc>
                <a:spcPct val="150000"/>
              </a:lnSpc>
              <a:spcAft>
                <a:spcPts val="1200"/>
              </a:spcAft>
              <a:defRPr/>
            </a:pPr>
            <a:r>
              <a:rPr lang="de-DE" sz="3200" dirty="0"/>
              <a:t>Block 5 – Vorstellung des Instruments zur Erhebung mit Kindern</a:t>
            </a:r>
          </a:p>
        </p:txBody>
      </p:sp>
      <p:pic>
        <p:nvPicPr>
          <p:cNvPr id="4" name="Grafik 3" descr="Ein Bild, das Zeichnung enthält.&#10;&#10;Automatisch generierte Beschreibung"/>
          <p:cNvPicPr>
            <a:picLocks noChangeAspect="1"/>
          </p:cNvPicPr>
          <p:nvPr/>
        </p:nvPicPr>
        <p:blipFill>
          <a:blip r:embed="rId3">
            <a:alphaModFix/>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3390485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925615" y="1382300"/>
            <a:ext cx="10457250"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lnSpc>
                <a:spcPct val="150000"/>
              </a:lnSpc>
              <a:spcAft>
                <a:spcPts val="1200"/>
              </a:spcAft>
              <a:defRPr/>
            </a:pPr>
            <a:endParaRPr lang="de-DE" sz="240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59" y="396505"/>
            <a:ext cx="8351782" cy="954107"/>
          </a:xfrm>
          <a:prstGeom prst="rect">
            <a:avLst/>
          </a:prstGeom>
          <a:noFill/>
        </p:spPr>
        <p:txBody>
          <a:bodyPr wrap="square" rtlCol="0">
            <a:spAutoFit/>
          </a:bodyPr>
          <a:lstStyle/>
          <a:p>
            <a:pPr algn="ctr">
              <a:defRPr/>
            </a:pPr>
            <a:r>
              <a:rPr lang="de-DE" sz="2800" b="1"/>
              <a:t>Reflexionsmaterialien für die Kita-Praxis</a:t>
            </a:r>
            <a:endParaRPr/>
          </a:p>
          <a:p>
            <a:pPr algn="ctr">
              <a:defRPr/>
            </a:pPr>
            <a:endParaRPr lang="de-DE" sz="2800" b="1"/>
          </a:p>
        </p:txBody>
      </p:sp>
      <p:sp>
        <p:nvSpPr>
          <p:cNvPr id="12" name="Inhaltsplatzhalter 1"/>
          <p:cNvSpPr txBox="1"/>
          <p:nvPr/>
        </p:nvSpPr>
        <p:spPr bwMode="auto">
          <a:xfrm>
            <a:off x="1062057" y="1483413"/>
            <a:ext cx="10320808" cy="5057155"/>
          </a:xfrm>
          <a:prstGeom prst="rect">
            <a:avLst/>
          </a:prstGeom>
        </p:spPr>
        <p:txBody>
          <a:bodyPr vert="horz" lIns="91440" tIns="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defRPr/>
            </a:pPr>
            <a:endParaRPr lang="de-DE" sz="900" b="1"/>
          </a:p>
        </p:txBody>
      </p:sp>
      <p:sp>
        <p:nvSpPr>
          <p:cNvPr id="16" name="Foliennummernplatzhalter 3"/>
          <p:cNvSpPr>
            <a:spLocks noGrp="1"/>
          </p:cNvSpPr>
          <p:nvPr>
            <p:ph type="sldNum" sz="quarter" idx="12"/>
          </p:nvPr>
        </p:nvSpPr>
        <p:spPr bwMode="auto">
          <a:xfrm>
            <a:off x="9153037" y="6325354"/>
            <a:ext cx="2743200" cy="365125"/>
          </a:xfrm>
        </p:spPr>
        <p:txBody>
          <a:bodyPr/>
          <a:lstStyle/>
          <a:p>
            <a:pPr>
              <a:defRPr/>
            </a:pPr>
            <a:fld id="{3578807B-3284-B344-A99F-F2534B03AD13}" type="slidenum">
              <a:rPr lang="de-DE"/>
              <a:t>38</a:t>
            </a:fld>
            <a:endParaRPr lang="de-DE"/>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13" name="Ecken des Rechtecks auf der gleichen Seite abrunden 12">
            <a:extLst>
              <a:ext uri="{FF2B5EF4-FFF2-40B4-BE49-F238E27FC236}">
                <a16:creationId xmlns:a16="http://schemas.microsoft.com/office/drawing/2014/main" id="{9ACE9EBA-D20A-6E65-4AB7-C1E6D573105C}"/>
              </a:ext>
            </a:extLst>
          </p:cNvPr>
          <p:cNvSpPr/>
          <p:nvPr/>
        </p:nvSpPr>
        <p:spPr bwMode="auto">
          <a:xfrm rot="16200000">
            <a:off x="2551299" y="504177"/>
            <a:ext cx="1080000" cy="4104456"/>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Selbstreflexionsfragebogen</a:t>
            </a:r>
          </a:p>
        </p:txBody>
      </p:sp>
      <p:sp>
        <p:nvSpPr>
          <p:cNvPr id="17" name="Ecken des Rechtecks auf der gleichen Seite abrunden 16">
            <a:extLst>
              <a:ext uri="{FF2B5EF4-FFF2-40B4-BE49-F238E27FC236}">
                <a16:creationId xmlns:a16="http://schemas.microsoft.com/office/drawing/2014/main" id="{44C75C28-8AB9-6751-A97C-444C07ACAB80}"/>
              </a:ext>
            </a:extLst>
          </p:cNvPr>
          <p:cNvSpPr/>
          <p:nvPr/>
        </p:nvSpPr>
        <p:spPr bwMode="auto">
          <a:xfrm rot="5400000">
            <a:off x="7684202" y="-526950"/>
            <a:ext cx="1080001" cy="6161354"/>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marR="0" lvl="0" defTabSz="914400" rtl="0" eaLnBrk="1" fontAlgn="auto" latinLnBrk="0" hangingPunct="1">
              <a:lnSpc>
                <a:spcPts val="2860"/>
              </a:lnSpc>
              <a:spcBef>
                <a:spcPts val="0"/>
              </a:spcBef>
              <a:spcAft>
                <a:spcPts val="0"/>
              </a:spcAft>
              <a:buClrTx/>
              <a:buSzTx/>
              <a:tabLst/>
              <a:defRPr/>
            </a:pPr>
            <a:r>
              <a:rPr lang="de-DE" sz="2000" b="0" dirty="0">
                <a:solidFill>
                  <a:schemeClr val="bg1">
                    <a:lumMod val="85000"/>
                  </a:schemeClr>
                </a:solidFill>
              </a:rPr>
              <a:t>Bestimmung des eigenen medialen Habitus</a:t>
            </a:r>
            <a:endParaRPr kumimoji="0" lang="de-DE" sz="2000" b="0" u="none" strike="noStrike" kern="0" cap="none" spc="0" normalizeH="0" baseline="0" noProof="0" dirty="0">
              <a:ln>
                <a:noFill/>
              </a:ln>
              <a:solidFill>
                <a:schemeClr val="bg1">
                  <a:lumMod val="85000"/>
                </a:schemeClr>
              </a:solidFill>
              <a:effectLst/>
              <a:uLnTx/>
              <a:uFillTx/>
              <a:cs typeface="Arial" panose="020B0604020202020204" pitchFamily="34" charset="0"/>
            </a:endParaRPr>
          </a:p>
        </p:txBody>
      </p:sp>
      <p:sp>
        <p:nvSpPr>
          <p:cNvPr id="3" name="Ecken des Rechtecks auf der gleichen Seite abrunden 2">
            <a:extLst>
              <a:ext uri="{FF2B5EF4-FFF2-40B4-BE49-F238E27FC236}">
                <a16:creationId xmlns:a16="http://schemas.microsoft.com/office/drawing/2014/main" id="{F22500D1-0B0B-69BD-F022-4BAC886E1491}"/>
              </a:ext>
            </a:extLst>
          </p:cNvPr>
          <p:cNvSpPr/>
          <p:nvPr/>
        </p:nvSpPr>
        <p:spPr bwMode="auto">
          <a:xfrm rot="16200000">
            <a:off x="2551298" y="3153580"/>
            <a:ext cx="1080000" cy="4104456"/>
          </a:xfrm>
          <a:prstGeom prst="round2SameRect">
            <a:avLst/>
          </a:prstGeom>
          <a:gradFill>
            <a:gsLst>
              <a:gs pos="0">
                <a:srgbClr val="1C89B4">
                  <a:alpha val="70309"/>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solidFill>
                <a:effectLst/>
                <a:uLnTx/>
                <a:uFillTx/>
                <a:cs typeface="Arial" panose="020B0604020202020204" pitchFamily="34" charset="0"/>
              </a:rPr>
              <a:t>Instrument zur Erhebung mit Kindern</a:t>
            </a:r>
          </a:p>
        </p:txBody>
      </p:sp>
      <p:sp>
        <p:nvSpPr>
          <p:cNvPr id="10" name="Ecken des Rechtecks auf der gleichen Seite abrunden 9">
            <a:extLst>
              <a:ext uri="{FF2B5EF4-FFF2-40B4-BE49-F238E27FC236}">
                <a16:creationId xmlns:a16="http://schemas.microsoft.com/office/drawing/2014/main" id="{7B9925C6-FA57-5369-FE72-5A2AF8C213D4}"/>
              </a:ext>
            </a:extLst>
          </p:cNvPr>
          <p:cNvSpPr/>
          <p:nvPr/>
        </p:nvSpPr>
        <p:spPr bwMode="auto">
          <a:xfrm rot="5400000">
            <a:off x="7684202" y="2125130"/>
            <a:ext cx="1080000" cy="6161356"/>
          </a:xfrm>
          <a:prstGeom prst="round2SameRect">
            <a:avLst/>
          </a:prstGeom>
          <a:gradFill>
            <a:gsLst>
              <a:gs pos="0">
                <a:srgbClr val="0089B5">
                  <a:alpha val="70000"/>
                </a:srgbClr>
              </a:gs>
              <a:gs pos="100000">
                <a:srgbClr val="1F5677">
                  <a:alpha val="70000"/>
                </a:srgb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lnSpc>
                <a:spcPts val="2860"/>
              </a:lnSpc>
              <a:defRPr/>
            </a:pPr>
            <a:r>
              <a:rPr lang="de-DE" sz="2000" dirty="0"/>
              <a:t>Identifizierung von Wünschen und Bedarfen</a:t>
            </a:r>
          </a:p>
        </p:txBody>
      </p:sp>
      <p:sp>
        <p:nvSpPr>
          <p:cNvPr id="18" name="Ecken des Rechtecks auf der gleichen Seite abrunden 17">
            <a:extLst>
              <a:ext uri="{FF2B5EF4-FFF2-40B4-BE49-F238E27FC236}">
                <a16:creationId xmlns:a16="http://schemas.microsoft.com/office/drawing/2014/main" id="{2070255B-A416-F607-D2C4-2A79AADB8C6D}"/>
              </a:ext>
            </a:extLst>
          </p:cNvPr>
          <p:cNvSpPr/>
          <p:nvPr/>
        </p:nvSpPr>
        <p:spPr bwMode="auto">
          <a:xfrm rot="16200000">
            <a:off x="2551298" y="1830972"/>
            <a:ext cx="1080000" cy="4104456"/>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marL="0" marR="0" lvl="0" indent="0" algn="ctr" defTabSz="2087778" rtl="0" eaLnBrk="1" fontAlgn="auto" latinLnBrk="0" hangingPunct="1">
              <a:spcBef>
                <a:spcPts val="0"/>
              </a:spcBef>
              <a:spcAft>
                <a:spcPts val="0"/>
              </a:spcAft>
              <a:buClrTx/>
              <a:buSzTx/>
              <a:buFontTx/>
              <a:buNone/>
              <a:tabLst/>
              <a:defRPr/>
            </a:pPr>
            <a:r>
              <a:rPr kumimoji="0" lang="de-DE" sz="2000" b="1" i="0" u="none" strike="noStrike" kern="1200" cap="none" spc="0" normalizeH="0" baseline="0" noProof="0" dirty="0">
                <a:ln>
                  <a:noFill/>
                </a:ln>
                <a:solidFill>
                  <a:schemeClr val="bg1">
                    <a:lumMod val="85000"/>
                  </a:schemeClr>
                </a:solidFill>
                <a:effectLst/>
                <a:uLnTx/>
                <a:uFillTx/>
                <a:cs typeface="Arial" panose="020B0604020202020204" pitchFamily="34" charset="0"/>
              </a:rPr>
              <a:t>Elternfragebogen</a:t>
            </a:r>
          </a:p>
        </p:txBody>
      </p:sp>
      <p:sp>
        <p:nvSpPr>
          <p:cNvPr id="19" name="Ecken des Rechtecks auf der gleichen Seite abrunden 18">
            <a:extLst>
              <a:ext uri="{FF2B5EF4-FFF2-40B4-BE49-F238E27FC236}">
                <a16:creationId xmlns:a16="http://schemas.microsoft.com/office/drawing/2014/main" id="{B80A2A99-A618-EC3A-7F70-92A58CE4E9A6}"/>
              </a:ext>
            </a:extLst>
          </p:cNvPr>
          <p:cNvSpPr/>
          <p:nvPr/>
        </p:nvSpPr>
        <p:spPr bwMode="auto">
          <a:xfrm rot="5400000">
            <a:off x="7684201" y="802523"/>
            <a:ext cx="1080001" cy="6161354"/>
          </a:xfrm>
          <a:prstGeom prst="round2SameRect">
            <a:avLst/>
          </a:prstGeom>
          <a:gradFill>
            <a:gsLst>
              <a:gs pos="0">
                <a:schemeClr val="bg1">
                  <a:lumMod val="75000"/>
                  <a:alpha val="70000"/>
                </a:schemeClr>
              </a:gs>
              <a:gs pos="100000">
                <a:schemeClr val="bg1">
                  <a:lumMod val="50000"/>
                  <a:alpha val="70000"/>
                </a:schemeClr>
              </a:gs>
            </a:gsLst>
          </a:gradFill>
          <a:ln>
            <a:noFill/>
          </a:ln>
        </p:spPr>
        <p:style>
          <a:lnRef idx="1">
            <a:schemeClr val="accent1"/>
          </a:lnRef>
          <a:fillRef idx="3">
            <a:schemeClr val="accent1"/>
          </a:fillRef>
          <a:effectRef idx="2">
            <a:schemeClr val="accent1"/>
          </a:effectRef>
          <a:fontRef idx="minor">
            <a:schemeClr val="lt1"/>
          </a:fontRef>
        </p:style>
        <p:txBody>
          <a:bodyPr vert="vert270" lIns="0" tIns="0" rIns="36000" bIns="720000" rtlCol="0" anchor="ctr"/>
          <a:lstStyle/>
          <a:p>
            <a:pPr marL="162900" rtl="0">
              <a:defRPr/>
            </a:pPr>
            <a:r>
              <a:rPr lang="de-DE" sz="2000" dirty="0">
                <a:solidFill>
                  <a:schemeClr val="bg1">
                    <a:lumMod val="85000"/>
                  </a:schemeClr>
                </a:solidFill>
              </a:rPr>
              <a:t>Identifizierung von Erwartungshaltungen, </a:t>
            </a:r>
            <a:br>
              <a:rPr lang="de-DE" sz="2000" dirty="0">
                <a:solidFill>
                  <a:schemeClr val="bg1">
                    <a:lumMod val="85000"/>
                  </a:schemeClr>
                </a:solidFill>
              </a:rPr>
            </a:br>
            <a:r>
              <a:rPr lang="de-DE" sz="2000" dirty="0">
                <a:solidFill>
                  <a:schemeClr val="bg1">
                    <a:lumMod val="85000"/>
                  </a:schemeClr>
                </a:solidFill>
              </a:rPr>
              <a:t>Kompetenzen und Bedarfen</a:t>
            </a:r>
          </a:p>
        </p:txBody>
      </p:sp>
    </p:spTree>
    <p:extLst>
      <p:ext uri="{BB962C8B-B14F-4D97-AF65-F5344CB8AC3E}">
        <p14:creationId xmlns:p14="http://schemas.microsoft.com/office/powerpoint/2010/main" val="2800369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marL="1728" algn="l">
              <a:defRPr/>
            </a:pPr>
            <a:r>
              <a:rPr lang="de-DE" sz="2400" b="1" dirty="0">
                <a:solidFill>
                  <a:prstClr val="black"/>
                </a:solidFill>
              </a:rPr>
              <a:t>Ziel und Nutzen</a:t>
            </a:r>
            <a:endParaRPr dirty="0"/>
          </a:p>
          <a:p>
            <a:pPr marL="546100" indent="-339725" algn="l">
              <a:lnSpc>
                <a:spcPct val="150000"/>
              </a:lnSpc>
              <a:spcBef>
                <a:spcPts val="0"/>
              </a:spcBef>
              <a:buFont typeface="Arial"/>
              <a:buChar char="•"/>
              <a:defRPr/>
            </a:pPr>
            <a:r>
              <a:rPr lang="de-DE" sz="2400" dirty="0">
                <a:solidFill>
                  <a:prstClr val="black"/>
                </a:solidFill>
              </a:rPr>
              <a:t>Perspektive von Kindern auf digitale Medien in der Kita </a:t>
            </a:r>
            <a:endParaRPr dirty="0"/>
          </a:p>
          <a:p>
            <a:pPr marL="546100" indent="-339725" algn="l">
              <a:lnSpc>
                <a:spcPct val="150000"/>
              </a:lnSpc>
              <a:spcBef>
                <a:spcPts val="0"/>
              </a:spcBef>
              <a:buFont typeface="Arial"/>
              <a:buChar char="•"/>
              <a:defRPr/>
            </a:pPr>
            <a:r>
              <a:rPr lang="de-DE" sz="2400" dirty="0">
                <a:solidFill>
                  <a:prstClr val="black"/>
                </a:solidFill>
              </a:rPr>
              <a:t>Medienkenntnis und Mediennutzung der Kinder (privat und in der Kita)</a:t>
            </a:r>
            <a:endParaRPr dirty="0"/>
          </a:p>
          <a:p>
            <a:pPr marL="546100" indent="-339725" algn="l">
              <a:lnSpc>
                <a:spcPct val="150000"/>
              </a:lnSpc>
              <a:spcBef>
                <a:spcPts val="0"/>
              </a:spcBef>
              <a:buFont typeface="Arial"/>
              <a:buChar char="•"/>
              <a:defRPr/>
            </a:pPr>
            <a:r>
              <a:rPr lang="de-DE" sz="2400" dirty="0">
                <a:solidFill>
                  <a:prstClr val="black"/>
                </a:solidFill>
              </a:rPr>
              <a:t>Was machen sie genau mit bestimmten Medien/Geräten/Anwendungen?</a:t>
            </a:r>
            <a:endParaRPr dirty="0"/>
          </a:p>
          <a:p>
            <a:pPr marL="546100" indent="-339725" algn="l">
              <a:lnSpc>
                <a:spcPct val="150000"/>
              </a:lnSpc>
              <a:spcBef>
                <a:spcPts val="0"/>
              </a:spcBef>
              <a:buFont typeface="Arial"/>
              <a:buChar char="•"/>
              <a:defRPr/>
            </a:pPr>
            <a:r>
              <a:rPr lang="de-DE" sz="2400" dirty="0">
                <a:solidFill>
                  <a:prstClr val="black"/>
                </a:solidFill>
              </a:rPr>
              <a:t>Vorlieben/Abneigungen</a:t>
            </a:r>
            <a:endParaRPr dirty="0"/>
          </a:p>
          <a:p>
            <a:pPr marL="546100" indent="-339725" algn="l">
              <a:lnSpc>
                <a:spcPct val="150000"/>
              </a:lnSpc>
              <a:spcBef>
                <a:spcPts val="0"/>
              </a:spcBef>
              <a:buFont typeface="Arial"/>
              <a:buChar char="•"/>
              <a:defRPr/>
            </a:pPr>
            <a:r>
              <a:rPr lang="de-DE" sz="2400" dirty="0">
                <a:solidFill>
                  <a:prstClr val="black"/>
                </a:solidFill>
              </a:rPr>
              <a:t>Wünsche für die Kita hinsichtlich der Mediennutzung</a:t>
            </a:r>
            <a:endParaRPr dirty="0"/>
          </a:p>
          <a:p>
            <a:pPr algn="just">
              <a:defRPr/>
            </a:pPr>
            <a:endParaRPr lang="de-DE" sz="2400" b="1" dirty="0">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4" name="Textfeld 3"/>
          <p:cNvSpPr txBox="1"/>
          <p:nvPr/>
        </p:nvSpPr>
        <p:spPr bwMode="auto">
          <a:xfrm>
            <a:off x="1697859" y="425081"/>
            <a:ext cx="8351782" cy="523220"/>
          </a:xfrm>
          <a:prstGeom prst="rect">
            <a:avLst/>
          </a:prstGeom>
          <a:noFill/>
        </p:spPr>
        <p:txBody>
          <a:bodyPr wrap="square" rtlCol="0">
            <a:spAutoFit/>
          </a:bodyPr>
          <a:lstStyle/>
          <a:p>
            <a:pPr algn="ctr">
              <a:defRPr/>
            </a:pPr>
            <a:r>
              <a:rPr lang="de-DE" sz="2800" b="1">
                <a:solidFill>
                  <a:prstClr val="black"/>
                </a:solidFill>
              </a:rPr>
              <a:t>Erhebungen mit Kindern</a:t>
            </a:r>
            <a:endParaRPr lang="de-DE" sz="2800" b="1"/>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7" name="Grafik 6"/>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8" name="Rechteck 7">
            <a:extLst>
              <a:ext uri="{FF2B5EF4-FFF2-40B4-BE49-F238E27FC236}">
                <a16:creationId xmlns:a16="http://schemas.microsoft.com/office/drawing/2014/main" id="{FB302823-4965-FDA2-1792-E65F5CB673CD}"/>
              </a:ext>
            </a:extLst>
          </p:cNvPr>
          <p:cNvSpPr/>
          <p:nvPr/>
        </p:nvSpPr>
        <p:spPr>
          <a:xfrm>
            <a:off x="887125" y="1423234"/>
            <a:ext cx="10417749" cy="5203787"/>
          </a:xfrm>
          <a:prstGeom prst="rect">
            <a:avLst/>
          </a:prstGeom>
          <a:solidFill>
            <a:srgbClr val="DBEDF8"/>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0000" rIns="360000" rtlCol="0" anchor="t">
            <a:noAutofit/>
          </a:bodyPr>
          <a:lstStyle/>
          <a:p>
            <a:pPr marL="800100" lvl="1" indent="-342900">
              <a:lnSpc>
                <a:spcPct val="150000"/>
              </a:lnSpc>
              <a:buFont typeface="Arial" panose="020B0604020202020204" pitchFamily="34" charset="0"/>
              <a:buChar char="•"/>
              <a:defRPr/>
            </a:pPr>
            <a:r>
              <a:rPr lang="de-DE" sz="2400" dirty="0">
                <a:solidFill>
                  <a:srgbClr val="000000"/>
                </a:solidFill>
                <a:cs typeface="Arial" panose="020B0604020202020204" pitchFamily="34" charset="0"/>
              </a:rPr>
              <a:t>Bedarf an digitalen Medien zusätzlich verstärkt durch die Corona-Pandemie und ihre Folgen </a:t>
            </a:r>
          </a:p>
          <a:p>
            <a:pPr marL="800100" lvl="1" indent="-342900">
              <a:lnSpc>
                <a:spcPct val="150000"/>
              </a:lnSpc>
              <a:buFont typeface="Arial" panose="020B0604020202020204" pitchFamily="34" charset="0"/>
              <a:buChar char="•"/>
              <a:defRPr/>
            </a:pPr>
            <a:r>
              <a:rPr lang="de-DE" sz="2400" dirty="0">
                <a:solidFill>
                  <a:srgbClr val="000000"/>
                </a:solidFill>
                <a:cs typeface="Arial" panose="020B0604020202020204" pitchFamily="34" charset="0"/>
              </a:rPr>
              <a:t>Gleichzeitig enormer Bedarf an Orientierungen im „digitalen Dschungel“ sowie Kompetenzerweiterung im Umgang mit digitalen Medien</a:t>
            </a:r>
            <a:endParaRPr lang="de-DE" sz="2400" dirty="0">
              <a:solidFill>
                <a:srgbClr val="000000"/>
              </a:solidFill>
              <a:cs typeface="Arial" panose="020B0604020202020204" pitchFamily="34" charset="0"/>
              <a:sym typeface="Wingdings" pitchFamily="2" charset="2"/>
            </a:endParaRPr>
          </a:p>
          <a:p>
            <a:pPr marL="800100" lvl="1" indent="-342900">
              <a:lnSpc>
                <a:spcPct val="150000"/>
              </a:lnSpc>
              <a:buFont typeface="Arial" panose="020B0604020202020204" pitchFamily="34" charset="0"/>
              <a:buChar char="•"/>
              <a:defRPr/>
            </a:pPr>
            <a:r>
              <a:rPr lang="de-DE" sz="2400" dirty="0">
                <a:solidFill>
                  <a:srgbClr val="000000"/>
                </a:solidFill>
                <a:cs typeface="Arial" panose="020B0604020202020204" pitchFamily="34" charset="0"/>
                <a:sym typeface="Wingdings" pitchFamily="2" charset="2"/>
              </a:rPr>
              <a:t>Unkenntnis zur tatsächlichen Mediennutzung der Kinder und Haltungen/Erwartungen der Eltern (Passung)</a:t>
            </a:r>
          </a:p>
        </p:txBody>
      </p:sp>
      <p:sp>
        <p:nvSpPr>
          <p:cNvPr id="2" name="Textfeld 1">
            <a:extLst>
              <a:ext uri="{FF2B5EF4-FFF2-40B4-BE49-F238E27FC236}">
                <a16:creationId xmlns:a16="http://schemas.microsoft.com/office/drawing/2014/main" id="{8A4F24BC-78DB-6D29-9C7C-0063A55DC8E3}"/>
              </a:ext>
            </a:extLst>
          </p:cNvPr>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solidFill>
                  <a:srgbClr val="000000"/>
                </a:solidFill>
                <a:cs typeface="Arial"/>
              </a:rPr>
              <a:t>Digitalisierung in der Kita</a:t>
            </a:r>
            <a:endParaRPr dirty="0"/>
          </a:p>
        </p:txBody>
      </p:sp>
    </p:spTree>
    <p:extLst>
      <p:ext uri="{BB962C8B-B14F-4D97-AF65-F5344CB8AC3E}">
        <p14:creationId xmlns:p14="http://schemas.microsoft.com/office/powerpoint/2010/main" val="22235528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marL="109728" marR="0" lvl="0" indent="0" algn="l" defTabSz="914400" eaLnBrk="1" fontAlgn="auto" latinLnBrk="0" hangingPunct="1">
              <a:spcBef>
                <a:spcPts val="0"/>
              </a:spcBef>
              <a:spcAft>
                <a:spcPts val="0"/>
              </a:spcAft>
              <a:buClrTx/>
              <a:buSzTx/>
              <a:buFontTx/>
              <a:buNone/>
              <a:tabLst/>
              <a:defRPr/>
            </a:pPr>
            <a:r>
              <a:rPr kumimoji="0" lang="de-DE" sz="2400" b="1" i="0" u="none" strike="noStrike" kern="0" cap="none" spc="0" normalizeH="0" baseline="0" noProof="0" dirty="0">
                <a:ln>
                  <a:noFill/>
                </a:ln>
                <a:solidFill>
                  <a:prstClr val="black"/>
                </a:solidFill>
                <a:effectLst/>
                <a:uLnTx/>
                <a:uFillTx/>
                <a:latin typeface="Calibri"/>
                <a:cs typeface="Arial"/>
              </a:rPr>
              <a:t>Inhalt</a:t>
            </a:r>
          </a:p>
          <a:p>
            <a:pPr marL="285750" marR="0" lvl="0" indent="0" algn="l" defTabSz="914400" eaLnBrk="1" fontAlgn="auto" latinLnBrk="0" hangingPunct="1">
              <a:lnSpc>
                <a:spcPct val="170000"/>
              </a:lnSpc>
              <a:spcBef>
                <a:spcPts val="0"/>
              </a:spcBef>
              <a:spcAft>
                <a:spcPts val="0"/>
              </a:spcAft>
              <a:buClrTx/>
              <a:buSzTx/>
              <a:buFontTx/>
              <a:buNone/>
              <a:tabLst/>
              <a:defRPr/>
            </a:pPr>
            <a:r>
              <a:rPr kumimoji="0" lang="de-DE" b="0" i="1" u="none" strike="noStrike" kern="0" cap="none" spc="0" normalizeH="0" baseline="0" noProof="0" dirty="0">
                <a:ln>
                  <a:noFill/>
                </a:ln>
                <a:solidFill>
                  <a:prstClr val="black"/>
                </a:solidFill>
                <a:effectLst/>
                <a:uLnTx/>
                <a:uFillTx/>
                <a:latin typeface="Calibri"/>
                <a:cs typeface="Arial"/>
              </a:rPr>
              <a:t>Stellenwert von Medien im Kontext Kita</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Was tun die Kinder in der Kita?</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Was ist für sie bedeutsam und wichtig, was nicht? </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Welche Spielzeuge/Gegenstände werden genutzt?</a:t>
            </a:r>
          </a:p>
          <a:p>
            <a:pPr marL="285750" marR="0" lvl="0" indent="0" algn="l" defTabSz="914400" eaLnBrk="1" fontAlgn="auto" latinLnBrk="0" hangingPunct="1">
              <a:lnSpc>
                <a:spcPct val="170000"/>
              </a:lnSpc>
              <a:spcBef>
                <a:spcPts val="0"/>
              </a:spcBef>
              <a:spcAft>
                <a:spcPts val="0"/>
              </a:spcAft>
              <a:buClrTx/>
              <a:buSzTx/>
              <a:buFontTx/>
              <a:buNone/>
              <a:tabLst/>
              <a:defRPr/>
            </a:pPr>
            <a:r>
              <a:rPr kumimoji="0" lang="de-DE" b="0" i="1" u="none" strike="noStrike" kern="0" cap="none" spc="0" normalizeH="0" baseline="0" noProof="0" dirty="0">
                <a:ln>
                  <a:noFill/>
                </a:ln>
                <a:solidFill>
                  <a:prstClr val="black"/>
                </a:solidFill>
                <a:effectLst/>
                <a:uLnTx/>
                <a:uFillTx/>
                <a:latin typeface="Calibri"/>
                <a:cs typeface="Arial"/>
              </a:rPr>
              <a:t>Private Mediennutzung &amp; Mediennutzung in der Kita</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Welche Medien kennen die Kinder, welche nutzen sie und wofür?</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Welche Vorlieben und Abneigungen äußern die Kinder hinsichtlich spezifischer Medien?</a:t>
            </a:r>
          </a:p>
          <a:p>
            <a:pPr marL="628650" marR="0" lvl="0" indent="-342900" algn="l" defTabSz="914400" eaLnBrk="1" fontAlgn="auto" latinLnBrk="0" hangingPunct="1">
              <a:lnSpc>
                <a:spcPct val="170000"/>
              </a:lnSpc>
              <a:spcBef>
                <a:spcPts val="0"/>
              </a:spcBef>
              <a:spcAft>
                <a:spcPts val="0"/>
              </a:spcAft>
              <a:buClrTx/>
              <a:buSzTx/>
              <a:buFont typeface="Arial" panose="020B0604020202020204" pitchFamily="34" charset="0"/>
              <a:buChar char="•"/>
              <a:tabLst/>
              <a:defRPr/>
            </a:pPr>
            <a:r>
              <a:rPr kumimoji="0" lang="de-DE" b="0" i="0" u="none" strike="noStrike" kern="0" cap="none" spc="0" normalizeH="0" baseline="0" noProof="0" dirty="0">
                <a:ln>
                  <a:noFill/>
                </a:ln>
                <a:solidFill>
                  <a:prstClr val="black"/>
                </a:solidFill>
                <a:effectLst/>
                <a:uLnTx/>
                <a:uFillTx/>
                <a:latin typeface="Calibri"/>
                <a:cs typeface="Arial"/>
              </a:rPr>
              <a:t>Wünsche/Bedürfnisse</a:t>
            </a:r>
          </a:p>
          <a:p>
            <a:pPr algn="just">
              <a:defRPr/>
            </a:pPr>
            <a:endParaRPr lang="de-DE"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Tree>
    <p:extLst>
      <p:ext uri="{BB962C8B-B14F-4D97-AF65-F5344CB8AC3E}">
        <p14:creationId xmlns:p14="http://schemas.microsoft.com/office/powerpoint/2010/main" val="17082845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360000" rIns="432000" bIns="180000" rtlCol="0" anchor="t">
            <a:noAutofit/>
          </a:bodyPr>
          <a:lstStyle/>
          <a:p>
            <a:pPr algn="just">
              <a:defRPr/>
            </a:pPr>
            <a:endParaRPr lang="de-DE" sz="2400" b="1">
              <a:solidFill>
                <a:srgbClr val="000000"/>
              </a:solidFill>
              <a:cs typeface="Aria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6" y="1423232"/>
            <a:ext cx="9748347" cy="5348438"/>
          </a:xfrm>
          <a:prstGeom prst="rect">
            <a:avLst/>
          </a:prstGeom>
        </p:spPr>
        <p:txBody>
          <a:bodyPr vert="horz" lIns="91440" tIns="45720" rIns="91440" bIns="45720" rtlCol="0">
            <a:normAutofit fontScale="85000" lnSpcReduction="10000"/>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109728" algn="l">
              <a:lnSpc>
                <a:spcPct val="200000"/>
              </a:lnSpc>
              <a:defRPr/>
            </a:pPr>
            <a:r>
              <a:rPr lang="de-DE" sz="3100" b="1" dirty="0">
                <a:solidFill>
                  <a:prstClr val="black"/>
                </a:solidFill>
              </a:rPr>
              <a:t>Inhalt und Ablauf</a:t>
            </a:r>
            <a:endParaRPr lang="de-DE" sz="3100" dirty="0"/>
          </a:p>
          <a:p>
            <a:pPr marL="546100" indent="-339725" algn="l">
              <a:lnSpc>
                <a:spcPct val="170000"/>
              </a:lnSpc>
              <a:spcBef>
                <a:spcPts val="0"/>
              </a:spcBef>
              <a:spcAft>
                <a:spcPts val="1800"/>
              </a:spcAft>
              <a:buFont typeface="Arial"/>
              <a:buChar char="•"/>
              <a:defRPr/>
            </a:pPr>
            <a:r>
              <a:rPr lang="de-DE" sz="3100" dirty="0"/>
              <a:t>3 Phasen an 2 Tagen</a:t>
            </a:r>
            <a:endParaRPr lang="de-DE" sz="3100" b="1" dirty="0"/>
          </a:p>
          <a:p>
            <a:pPr marL="546100" indent="-339725" algn="l">
              <a:lnSpc>
                <a:spcPct val="170000"/>
              </a:lnSpc>
              <a:spcBef>
                <a:spcPts val="0"/>
              </a:spcBef>
              <a:spcAft>
                <a:spcPts val="600"/>
              </a:spcAft>
              <a:buFont typeface="Arial"/>
              <a:buChar char="•"/>
              <a:defRPr/>
            </a:pPr>
            <a:r>
              <a:rPr lang="de-DE" sz="3100" b="1" dirty="0"/>
              <a:t>Phase I – Kitarundgang </a:t>
            </a:r>
            <a:endParaRPr dirty="0"/>
          </a:p>
          <a:p>
            <a:pPr lvl="1" algn="l">
              <a:lnSpc>
                <a:spcPct val="170000"/>
              </a:lnSpc>
              <a:spcBef>
                <a:spcPts val="0"/>
              </a:spcBef>
              <a:spcAft>
                <a:spcPts val="1800"/>
              </a:spcAft>
              <a:defRPr/>
            </a:pPr>
            <a:r>
              <a:rPr lang="de-DE" sz="3100" dirty="0"/>
              <a:t>	Stellenwert von Medien im Kontext Kita</a:t>
            </a:r>
            <a:endParaRPr dirty="0"/>
          </a:p>
          <a:p>
            <a:pPr marL="546100" indent="-311150" algn="l">
              <a:lnSpc>
                <a:spcPct val="170000"/>
              </a:lnSpc>
              <a:spcBef>
                <a:spcPts val="0"/>
              </a:spcBef>
              <a:spcAft>
                <a:spcPts val="600"/>
              </a:spcAft>
              <a:buFont typeface="Arial"/>
              <a:buChar char="•"/>
              <a:defRPr/>
            </a:pPr>
            <a:r>
              <a:rPr lang="de-DE" sz="3100" b="1" dirty="0"/>
              <a:t>Phase II &amp; III – Gruppeninterviews mit Hilfe von Memo-Spiel</a:t>
            </a:r>
            <a:endParaRPr dirty="0"/>
          </a:p>
          <a:p>
            <a:pPr marL="12700" algn="l">
              <a:lnSpc>
                <a:spcPct val="170000"/>
              </a:lnSpc>
              <a:spcBef>
                <a:spcPts val="0"/>
              </a:spcBef>
              <a:spcAft>
                <a:spcPts val="1800"/>
              </a:spcAft>
              <a:defRPr/>
            </a:pPr>
            <a:r>
              <a:rPr lang="de-DE" sz="3100" b="1" i="1" dirty="0"/>
              <a:t>	</a:t>
            </a:r>
            <a:r>
              <a:rPr lang="de-DE" sz="3100" dirty="0"/>
              <a:t>Private Mediennutzung &amp; Mediennutzung in der Kita</a:t>
            </a:r>
            <a:endParaRPr lang="de-DE" dirty="0"/>
          </a:p>
          <a:p>
            <a:pPr lvl="0">
              <a:defRPr/>
            </a:pPr>
            <a:endParaRPr lang="de-DE" dirty="0"/>
          </a:p>
          <a:p>
            <a:pPr marL="627063" lvl="0" indent="-341313" algn="l">
              <a:lnSpc>
                <a:spcPct val="100000"/>
              </a:lnSpc>
              <a:spcBef>
                <a:spcPts val="0"/>
              </a:spcBef>
              <a:buFont typeface="Arial"/>
              <a:buChar char="•"/>
              <a:defRPr/>
            </a:pPr>
            <a:endParaRPr lang="de-DE" sz="1000" dirty="0">
              <a:solidFill>
                <a:prstClr val="black"/>
              </a:solidFill>
            </a:endParaRPr>
          </a:p>
          <a:p>
            <a:pPr algn="l">
              <a:defRPr/>
            </a:pPr>
            <a:endParaRPr lang="de-DE" dirty="0"/>
          </a:p>
        </p:txBody>
      </p:sp>
      <p:sp>
        <p:nvSpPr>
          <p:cNvPr id="4" name="Textfeld 3"/>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pic>
        <p:nvPicPr>
          <p:cNvPr id="3" name="Grafik 2"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pic>
        <p:nvPicPr>
          <p:cNvPr id="8" name="Grafik 7" descr="Ein Bild, das Zeichnung enthält.&#10;&#10;Automatisch generierte Beschreibung"/>
          <p:cNvPicPr>
            <a:picLocks noChangeAspect="1"/>
          </p:cNvPicPr>
          <p:nvPr/>
        </p:nvPicPr>
        <p:blipFill>
          <a:blip r:embed="rId3">
            <a:alphaModFix amt="15000"/>
          </a:blip>
          <a:srcRect l="4324" t="9536" r="3381" b="7057"/>
          <a:stretch/>
        </p:blipFill>
        <p:spPr bwMode="auto">
          <a:xfrm>
            <a:off x="5129761" y="238731"/>
            <a:ext cx="1842723" cy="946334"/>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marL="109728" algn="l"/>
            <a:r>
              <a:rPr lang="de-DE" sz="2400" b="1" dirty="0">
                <a:solidFill>
                  <a:prstClr val="black"/>
                </a:solidFill>
              </a:rPr>
              <a:t>Phase I – Kitarundgang</a:t>
            </a:r>
          </a:p>
          <a:p>
            <a:pPr marL="452628" indent="-342900" algn="l">
              <a:lnSpc>
                <a:spcPct val="200000"/>
              </a:lnSpc>
              <a:buFont typeface="Arial" panose="020B0604020202020204" pitchFamily="34" charset="0"/>
              <a:buChar char="•"/>
            </a:pPr>
            <a:r>
              <a:rPr lang="de-DE" sz="2400" dirty="0">
                <a:solidFill>
                  <a:prstClr val="black"/>
                </a:solidFill>
              </a:rPr>
              <a:t>Dauer ca. 45 Min. mit 3-5 Kindern</a:t>
            </a:r>
          </a:p>
          <a:p>
            <a:pPr marL="452628" indent="-342900" algn="l">
              <a:lnSpc>
                <a:spcPct val="200000"/>
              </a:lnSpc>
              <a:buFont typeface="Arial" panose="020B0604020202020204" pitchFamily="34" charset="0"/>
              <a:buChar char="•"/>
            </a:pPr>
            <a:r>
              <a:rPr lang="de-DE" sz="2400" dirty="0">
                <a:solidFill>
                  <a:prstClr val="black"/>
                </a:solidFill>
              </a:rPr>
              <a:t>Leitfrage: „Was tun die Kinder in der Kita?“</a:t>
            </a:r>
          </a:p>
          <a:p>
            <a:pPr marL="452628" indent="-342900" algn="l">
              <a:lnSpc>
                <a:spcPct val="200000"/>
              </a:lnSpc>
              <a:buFont typeface="Arial" panose="020B0604020202020204" pitchFamily="34" charset="0"/>
              <a:buChar char="•"/>
            </a:pPr>
            <a:r>
              <a:rPr lang="de-DE" sz="2400" dirty="0">
                <a:solidFill>
                  <a:prstClr val="black"/>
                </a:solidFill>
              </a:rPr>
              <a:t>Keine thematische Setzung auf Medien</a:t>
            </a:r>
          </a:p>
          <a:p>
            <a:pPr marL="452628" indent="-342900" algn="l">
              <a:lnSpc>
                <a:spcPct val="200000"/>
              </a:lnSpc>
              <a:buFont typeface="Arial" panose="020B0604020202020204" pitchFamily="34" charset="0"/>
              <a:buChar char="•"/>
            </a:pPr>
            <a:r>
              <a:rPr lang="de-DE" sz="2400" dirty="0">
                <a:solidFill>
                  <a:prstClr val="black"/>
                </a:solidFill>
              </a:rPr>
              <a:t>Kinder bringen das für sie Bedeutsame zum Ausdruck</a:t>
            </a:r>
          </a:p>
          <a:p>
            <a:pPr marL="452628" indent="-342900" algn="l">
              <a:lnSpc>
                <a:spcPct val="200000"/>
              </a:lnSpc>
              <a:buFont typeface="Arial" panose="020B0604020202020204" pitchFamily="34" charset="0"/>
              <a:buChar char="•"/>
            </a:pPr>
            <a:r>
              <a:rPr lang="de-DE" sz="2400" dirty="0">
                <a:solidFill>
                  <a:prstClr val="black"/>
                </a:solidFill>
              </a:rPr>
              <a:t>Nur erzählgenerierende Fragen, keine Suggestionen</a:t>
            </a:r>
          </a:p>
          <a:p>
            <a:pPr algn="just">
              <a:defRPr/>
            </a:pPr>
            <a:endParaRPr sz="2400"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Tree>
    <p:extLst>
      <p:ext uri="{BB962C8B-B14F-4D97-AF65-F5344CB8AC3E}">
        <p14:creationId xmlns:p14="http://schemas.microsoft.com/office/powerpoint/2010/main" val="13545864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25AD9A13-C30A-94A6-10BA-E968B9349857}"/>
              </a:ext>
            </a:extLst>
          </p:cNvPr>
          <p:cNvSpPr txBox="1">
            <a:spLocks/>
          </p:cNvSpPr>
          <p:nvPr/>
        </p:nvSpPr>
        <p:spPr>
          <a:xfrm>
            <a:off x="1033737" y="1375764"/>
            <a:ext cx="10515600" cy="5057155"/>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09728" algn="l">
              <a:lnSpc>
                <a:spcPct val="200000"/>
              </a:lnSpc>
            </a:pPr>
            <a:r>
              <a:rPr lang="de-DE" b="1" dirty="0">
                <a:solidFill>
                  <a:prstClr val="black"/>
                </a:solidFill>
              </a:rPr>
              <a:t>Phase II – Kreisgespräch</a:t>
            </a:r>
          </a:p>
          <a:p>
            <a:pPr marL="109728" algn="l">
              <a:lnSpc>
                <a:spcPct val="100000"/>
              </a:lnSpc>
              <a:spcBef>
                <a:spcPts val="0"/>
              </a:spcBef>
            </a:pPr>
            <a:r>
              <a:rPr lang="de-DE" sz="1800" dirty="0">
                <a:effectLst/>
                <a:latin typeface="Calibri" panose="020F0502020204030204" pitchFamily="34" charset="0"/>
                <a:ea typeface="Calibri" panose="020F0502020204030204" pitchFamily="34" charset="0"/>
              </a:rPr>
              <a:t>Bildkarten zuvor in zweifacher Ausführung bunt ausdrucken! </a:t>
            </a:r>
            <a:endParaRPr lang="de-DE" b="1" dirty="0">
              <a:solidFill>
                <a:prstClr val="black"/>
              </a:solidFill>
            </a:endParaRPr>
          </a:p>
          <a:p>
            <a:pPr marL="452628" indent="-342900" algn="l">
              <a:lnSpc>
                <a:spcPct val="200000"/>
              </a:lnSpc>
              <a:buFont typeface="Arial" panose="020B0604020202020204" pitchFamily="34" charset="0"/>
              <a:buChar char="•"/>
            </a:pPr>
            <a:r>
              <a:rPr lang="de-DE" dirty="0">
                <a:solidFill>
                  <a:prstClr val="black"/>
                </a:solidFill>
              </a:rPr>
              <a:t>Je Person 3 Karten zur Auswahl</a:t>
            </a:r>
          </a:p>
          <a:p>
            <a:pPr marL="452628" indent="-342900" algn="l">
              <a:lnSpc>
                <a:spcPct val="200000"/>
              </a:lnSpc>
              <a:buFont typeface="Arial" panose="020B0604020202020204" pitchFamily="34" charset="0"/>
              <a:buChar char="•"/>
            </a:pPr>
            <a:r>
              <a:rPr lang="de-DE" dirty="0">
                <a:solidFill>
                  <a:prstClr val="black"/>
                </a:solidFill>
              </a:rPr>
              <a:t>Jede Person sucht sich 2 Karten aus</a:t>
            </a:r>
          </a:p>
          <a:p>
            <a:pPr marL="452628" indent="-342900" algn="l">
              <a:lnSpc>
                <a:spcPct val="200000"/>
              </a:lnSpc>
              <a:buFont typeface="Arial" panose="020B0604020202020204" pitchFamily="34" charset="0"/>
              <a:buChar char="•"/>
            </a:pPr>
            <a:r>
              <a:rPr lang="de-DE" dirty="0">
                <a:solidFill>
                  <a:prstClr val="black"/>
                </a:solidFill>
              </a:rPr>
              <a:t>Aufforderung zu den Karten zu erzählen</a:t>
            </a:r>
          </a:p>
          <a:p>
            <a:pPr marL="452628" indent="-342900" algn="l">
              <a:lnSpc>
                <a:spcPct val="200000"/>
              </a:lnSpc>
              <a:buFont typeface="Arial" panose="020B0604020202020204" pitchFamily="34" charset="0"/>
              <a:buChar char="•"/>
            </a:pPr>
            <a:r>
              <a:rPr lang="de-DE" dirty="0">
                <a:solidFill>
                  <a:prstClr val="black"/>
                </a:solidFill>
              </a:rPr>
              <a:t>Gespräche zwischen den Kindern sind erwünscht</a:t>
            </a:r>
          </a:p>
          <a:p>
            <a:pPr marL="452628" indent="-342900" algn="l">
              <a:lnSpc>
                <a:spcPct val="200000"/>
              </a:lnSpc>
              <a:buFont typeface="Arial" panose="020B0604020202020204" pitchFamily="34" charset="0"/>
              <a:buChar char="•"/>
            </a:pPr>
            <a:r>
              <a:rPr lang="de-DE" dirty="0">
                <a:solidFill>
                  <a:prstClr val="black"/>
                </a:solidFill>
              </a:rPr>
              <a:t>Fragen des Leitfadens nutzen</a:t>
            </a:r>
          </a:p>
          <a:p>
            <a:pPr marL="627063" indent="-341313" algn="l">
              <a:lnSpc>
                <a:spcPct val="200000"/>
              </a:lnSpc>
            </a:pPr>
            <a:endParaRPr lang="de-DE" b="1" dirty="0"/>
          </a:p>
          <a:p>
            <a:pPr marL="627063" lvl="0" indent="-341313" algn="l">
              <a:lnSpc>
                <a:spcPct val="100000"/>
              </a:lnSpc>
              <a:spcBef>
                <a:spcPts val="0"/>
              </a:spcBef>
              <a:buFont typeface="Arial" charset="0"/>
              <a:buChar char="•"/>
              <a:defRPr/>
            </a:pPr>
            <a:endParaRPr lang="de-DE" sz="1000" dirty="0">
              <a:solidFill>
                <a:prstClr val="black"/>
              </a:solidFill>
            </a:endParaRPr>
          </a:p>
          <a:p>
            <a:pPr algn="l"/>
            <a:endParaRPr lang="de-DE" dirty="0"/>
          </a:p>
        </p:txBody>
      </p:sp>
    </p:spTree>
    <p:extLst>
      <p:ext uri="{BB962C8B-B14F-4D97-AF65-F5344CB8AC3E}">
        <p14:creationId xmlns:p14="http://schemas.microsoft.com/office/powerpoint/2010/main" val="38944656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E330D7B3-3F0A-A953-DAE9-91C49A32BFEB}"/>
              </a:ext>
            </a:extLst>
          </p:cNvPr>
          <p:cNvSpPr txBox="1">
            <a:spLocks/>
          </p:cNvSpPr>
          <p:nvPr/>
        </p:nvSpPr>
        <p:spPr>
          <a:xfrm>
            <a:off x="867265" y="1423233"/>
            <a:ext cx="10515600" cy="50571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09728" algn="l">
              <a:lnSpc>
                <a:spcPct val="200000"/>
              </a:lnSpc>
            </a:pPr>
            <a:r>
              <a:rPr lang="de-DE" b="1" dirty="0">
                <a:solidFill>
                  <a:prstClr val="black"/>
                </a:solidFill>
              </a:rPr>
              <a:t>Phase III – </a:t>
            </a:r>
            <a:r>
              <a:rPr lang="de-DE" b="1" dirty="0"/>
              <a:t>Memospiel</a:t>
            </a:r>
          </a:p>
          <a:p>
            <a:pPr marL="452628" indent="-342900" algn="l">
              <a:lnSpc>
                <a:spcPct val="200000"/>
              </a:lnSpc>
              <a:buFont typeface="Arial" panose="020B0604020202020204" pitchFamily="34" charset="0"/>
              <a:buChar char="•"/>
            </a:pPr>
            <a:r>
              <a:rPr lang="de-DE" dirty="0"/>
              <a:t>Alle noch nicht besprochenen Kartenpaare </a:t>
            </a:r>
          </a:p>
          <a:p>
            <a:pPr marL="457200" algn="l"/>
            <a:r>
              <a:rPr lang="de-DE" dirty="0"/>
              <a:t>werden genutzt</a:t>
            </a:r>
          </a:p>
          <a:p>
            <a:pPr marL="452628" indent="-342900" algn="l">
              <a:lnSpc>
                <a:spcPct val="200000"/>
              </a:lnSpc>
              <a:buFont typeface="Arial" panose="020B0604020202020204" pitchFamily="34" charset="0"/>
              <a:buChar char="•"/>
            </a:pPr>
            <a:r>
              <a:rPr lang="de-DE" dirty="0"/>
              <a:t>Themenzentrierte Fragen lt. Leitfaden</a:t>
            </a:r>
          </a:p>
          <a:p>
            <a:pPr marL="627063" indent="-341313" algn="l">
              <a:lnSpc>
                <a:spcPct val="200000"/>
              </a:lnSpc>
            </a:pPr>
            <a:endParaRPr lang="de-DE" b="1" dirty="0"/>
          </a:p>
          <a:p>
            <a:pPr marL="627063" lvl="0" indent="-341313" algn="l">
              <a:lnSpc>
                <a:spcPct val="100000"/>
              </a:lnSpc>
              <a:spcBef>
                <a:spcPts val="0"/>
              </a:spcBef>
              <a:buFont typeface="Arial" charset="0"/>
              <a:buChar char="•"/>
              <a:defRPr/>
            </a:pPr>
            <a:endParaRPr lang="de-DE" sz="1000" dirty="0">
              <a:solidFill>
                <a:prstClr val="black"/>
              </a:solidFill>
            </a:endParaRPr>
          </a:p>
          <a:p>
            <a:pPr algn="l"/>
            <a:endParaRPr lang="de-DE" dirty="0"/>
          </a:p>
        </p:txBody>
      </p:sp>
    </p:spTree>
    <p:extLst>
      <p:ext uri="{BB962C8B-B14F-4D97-AF65-F5344CB8AC3E}">
        <p14:creationId xmlns:p14="http://schemas.microsoft.com/office/powerpoint/2010/main" val="38896559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37714215-15E5-598F-8FB6-4B3007EE9F4F}"/>
              </a:ext>
            </a:extLst>
          </p:cNvPr>
          <p:cNvSpPr txBox="1">
            <a:spLocks/>
          </p:cNvSpPr>
          <p:nvPr/>
        </p:nvSpPr>
        <p:spPr>
          <a:xfrm>
            <a:off x="1019665" y="1412776"/>
            <a:ext cx="10515600" cy="50571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728" algn="l">
              <a:lnSpc>
                <a:spcPct val="150000"/>
              </a:lnSpc>
              <a:spcBef>
                <a:spcPts val="0"/>
              </a:spcBef>
            </a:pPr>
            <a:r>
              <a:rPr lang="de-DE" b="1" dirty="0">
                <a:solidFill>
                  <a:prstClr val="black"/>
                </a:solidFill>
              </a:rPr>
              <a:t>Auswertung</a:t>
            </a:r>
          </a:p>
          <a:p>
            <a:pPr marL="1728" algn="l">
              <a:lnSpc>
                <a:spcPct val="150000"/>
              </a:lnSpc>
              <a:spcBef>
                <a:spcPts val="0"/>
              </a:spcBef>
            </a:pPr>
            <a:endParaRPr lang="de-DE" sz="1200" b="1" dirty="0">
              <a:solidFill>
                <a:prstClr val="black"/>
              </a:solidFill>
            </a:endParaRPr>
          </a:p>
          <a:p>
            <a:pPr marL="109728" algn="l">
              <a:lnSpc>
                <a:spcPct val="160000"/>
              </a:lnSpc>
              <a:spcBef>
                <a:spcPts val="0"/>
              </a:spcBef>
            </a:pPr>
            <a:r>
              <a:rPr lang="de-DE" b="1" dirty="0">
                <a:solidFill>
                  <a:prstClr val="black"/>
                </a:solidFill>
              </a:rPr>
              <a:t>1. Schritt – Aufzeichnen während der Erhebung</a:t>
            </a:r>
          </a:p>
          <a:p>
            <a:pPr marL="109728" algn="l">
              <a:lnSpc>
                <a:spcPct val="160000"/>
              </a:lnSpc>
              <a:spcBef>
                <a:spcPts val="0"/>
              </a:spcBef>
            </a:pPr>
            <a:r>
              <a:rPr lang="de-DE" dirty="0">
                <a:solidFill>
                  <a:prstClr val="black"/>
                </a:solidFill>
              </a:rPr>
              <a:t>Kitarundgang: </a:t>
            </a:r>
          </a:p>
          <a:p>
            <a:pPr marL="452628" indent="-342900" algn="l">
              <a:lnSpc>
                <a:spcPct val="160000"/>
              </a:lnSpc>
              <a:spcBef>
                <a:spcPts val="0"/>
              </a:spcBef>
              <a:buFont typeface="Arial" panose="020B0604020202020204" pitchFamily="34" charset="0"/>
              <a:buChar char="•"/>
            </a:pPr>
            <a:r>
              <a:rPr lang="de-DE" dirty="0">
                <a:solidFill>
                  <a:prstClr val="black"/>
                </a:solidFill>
              </a:rPr>
              <a:t>Fotos der gezeigten Orte und Gegenstände zur Dokumentation</a:t>
            </a:r>
          </a:p>
          <a:p>
            <a:pPr marL="452628" indent="-342900" algn="l">
              <a:lnSpc>
                <a:spcPct val="160000"/>
              </a:lnSpc>
              <a:spcBef>
                <a:spcPts val="0"/>
              </a:spcBef>
              <a:buFont typeface="Arial" panose="020B0604020202020204" pitchFamily="34" charset="0"/>
              <a:buChar char="•"/>
            </a:pPr>
            <a:r>
              <a:rPr lang="de-DE" dirty="0">
                <a:solidFill>
                  <a:prstClr val="black"/>
                </a:solidFill>
              </a:rPr>
              <a:t>Audioaufzeichnung als Ergänzung</a:t>
            </a:r>
          </a:p>
          <a:p>
            <a:pPr marL="109728" algn="l">
              <a:lnSpc>
                <a:spcPct val="160000"/>
              </a:lnSpc>
              <a:spcBef>
                <a:spcPts val="0"/>
              </a:spcBef>
            </a:pPr>
            <a:endParaRPr lang="de-DE" sz="1200" dirty="0">
              <a:solidFill>
                <a:prstClr val="black"/>
              </a:solidFill>
            </a:endParaRPr>
          </a:p>
          <a:p>
            <a:pPr marL="109728" algn="l">
              <a:lnSpc>
                <a:spcPct val="160000"/>
              </a:lnSpc>
              <a:spcBef>
                <a:spcPts val="0"/>
              </a:spcBef>
            </a:pPr>
            <a:r>
              <a:rPr lang="de-DE" dirty="0">
                <a:solidFill>
                  <a:prstClr val="black"/>
                </a:solidFill>
              </a:rPr>
              <a:t>Kreisgespräch und Memospiel:</a:t>
            </a:r>
          </a:p>
          <a:p>
            <a:pPr marL="452628" indent="-342900" algn="l">
              <a:lnSpc>
                <a:spcPct val="160000"/>
              </a:lnSpc>
              <a:spcBef>
                <a:spcPts val="0"/>
              </a:spcBef>
              <a:buFont typeface="Arial" panose="020B0604020202020204" pitchFamily="34" charset="0"/>
              <a:buChar char="•"/>
            </a:pPr>
            <a:r>
              <a:rPr lang="de-DE" dirty="0">
                <a:solidFill>
                  <a:prstClr val="black"/>
                </a:solidFill>
              </a:rPr>
              <a:t>Audioaufzeichnung des Gesprächs</a:t>
            </a:r>
            <a:endParaRPr lang="de-DE" dirty="0"/>
          </a:p>
          <a:p>
            <a:pPr marL="627063" lvl="0" indent="-341313" algn="l">
              <a:lnSpc>
                <a:spcPct val="100000"/>
              </a:lnSpc>
              <a:spcBef>
                <a:spcPts val="0"/>
              </a:spcBef>
              <a:buFont typeface="Arial" charset="0"/>
              <a:buChar char="•"/>
              <a:defRPr/>
            </a:pPr>
            <a:endParaRPr lang="de-DE" sz="1000" dirty="0">
              <a:solidFill>
                <a:prstClr val="black"/>
              </a:solidFill>
            </a:endParaRPr>
          </a:p>
          <a:p>
            <a:pPr algn="l"/>
            <a:endParaRPr lang="de-DE" dirty="0"/>
          </a:p>
        </p:txBody>
      </p:sp>
    </p:spTree>
    <p:extLst>
      <p:ext uri="{BB962C8B-B14F-4D97-AF65-F5344CB8AC3E}">
        <p14:creationId xmlns:p14="http://schemas.microsoft.com/office/powerpoint/2010/main" val="849190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ED989E60-58EA-8F43-8764-02EE1A4F27A5}"/>
              </a:ext>
            </a:extLst>
          </p:cNvPr>
          <p:cNvSpPr txBox="1">
            <a:spLocks/>
          </p:cNvSpPr>
          <p:nvPr/>
        </p:nvSpPr>
        <p:spPr>
          <a:xfrm>
            <a:off x="1019665" y="1412776"/>
            <a:ext cx="10515600" cy="50571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2700" algn="l">
              <a:lnSpc>
                <a:spcPct val="150000"/>
              </a:lnSpc>
              <a:spcBef>
                <a:spcPts val="0"/>
              </a:spcBef>
            </a:pPr>
            <a:r>
              <a:rPr lang="de-DE" b="1" dirty="0">
                <a:solidFill>
                  <a:prstClr val="black"/>
                </a:solidFill>
              </a:rPr>
              <a:t>Auswertung</a:t>
            </a:r>
          </a:p>
          <a:p>
            <a:pPr lvl="0" algn="l">
              <a:lnSpc>
                <a:spcPct val="150000"/>
              </a:lnSpc>
              <a:spcBef>
                <a:spcPts val="0"/>
              </a:spcBef>
            </a:pPr>
            <a:r>
              <a:rPr lang="de-DE" b="1" dirty="0">
                <a:solidFill>
                  <a:prstClr val="black"/>
                </a:solidFill>
              </a:rPr>
              <a:t>2. Schritt – </a:t>
            </a:r>
            <a:r>
              <a:rPr lang="de-DE" b="1" dirty="0"/>
              <a:t>Verschriftlichen </a:t>
            </a:r>
            <a:endParaRPr lang="de-DE" dirty="0"/>
          </a:p>
          <a:p>
            <a:pPr lvl="0" algn="l">
              <a:lnSpc>
                <a:spcPct val="150000"/>
              </a:lnSpc>
              <a:spcBef>
                <a:spcPts val="0"/>
              </a:spcBef>
            </a:pPr>
            <a:r>
              <a:rPr lang="de-DE" dirty="0"/>
              <a:t>Kitarundgang: </a:t>
            </a:r>
          </a:p>
          <a:p>
            <a:pPr marL="800100" lvl="1" indent="-342900" algn="l">
              <a:lnSpc>
                <a:spcPct val="150000"/>
              </a:lnSpc>
              <a:spcBef>
                <a:spcPts val="0"/>
              </a:spcBef>
              <a:buFont typeface="Arial" panose="020B0604020202020204" pitchFamily="34" charset="0"/>
              <a:buChar char="•"/>
            </a:pPr>
            <a:r>
              <a:rPr lang="de-DE" sz="2400" dirty="0"/>
              <a:t>Stichpunkte zu Fotoaufnahmen – Was wurde gezeigt?</a:t>
            </a:r>
          </a:p>
          <a:p>
            <a:pPr marL="800100" lvl="1" indent="-342900" algn="l">
              <a:lnSpc>
                <a:spcPct val="150000"/>
              </a:lnSpc>
              <a:spcBef>
                <a:spcPts val="0"/>
              </a:spcBef>
              <a:buFont typeface="Arial" panose="020B0604020202020204" pitchFamily="34" charset="0"/>
              <a:buChar char="•"/>
            </a:pPr>
            <a:r>
              <a:rPr lang="de-DE" sz="2400" dirty="0"/>
              <a:t>Einmaliges Anhören der Audiodatei und Ergänzen der Stichpunkte</a:t>
            </a:r>
            <a:endParaRPr lang="de-DE" dirty="0"/>
          </a:p>
          <a:p>
            <a:pPr lvl="0" algn="l">
              <a:lnSpc>
                <a:spcPct val="150000"/>
              </a:lnSpc>
              <a:spcBef>
                <a:spcPts val="0"/>
              </a:spcBef>
            </a:pPr>
            <a:r>
              <a:rPr lang="de-DE" dirty="0"/>
              <a:t>Kreisgespräch und Memospiel:</a:t>
            </a:r>
          </a:p>
          <a:p>
            <a:pPr marL="800100" lvl="1" indent="-342900" algn="l">
              <a:lnSpc>
                <a:spcPct val="150000"/>
              </a:lnSpc>
              <a:spcBef>
                <a:spcPts val="0"/>
              </a:spcBef>
              <a:buFont typeface="Arial" panose="020B0604020202020204" pitchFamily="34" charset="0"/>
              <a:buChar char="•"/>
            </a:pPr>
            <a:r>
              <a:rPr lang="de-DE" sz="2400" dirty="0"/>
              <a:t>Anhören der Audiodatei und Stichpunkte zum Thema Medien</a:t>
            </a:r>
          </a:p>
          <a:p>
            <a:pPr marL="800100" lvl="1" indent="-342900" algn="l">
              <a:lnSpc>
                <a:spcPct val="150000"/>
              </a:lnSpc>
              <a:spcBef>
                <a:spcPts val="0"/>
              </a:spcBef>
              <a:buFont typeface="Arial" panose="020B0604020202020204" pitchFamily="34" charset="0"/>
              <a:buChar char="•"/>
            </a:pPr>
            <a:r>
              <a:rPr lang="de-DE" sz="2400" dirty="0"/>
              <a:t>Zweites und ggf. drittes Anhören und korrigieren bzw. ergänzen der Stichpunkte</a:t>
            </a:r>
          </a:p>
          <a:p>
            <a:pPr marL="627063" lvl="0" indent="-341313" algn="l">
              <a:lnSpc>
                <a:spcPct val="150000"/>
              </a:lnSpc>
              <a:spcBef>
                <a:spcPts val="0"/>
              </a:spcBef>
              <a:buFont typeface="Arial" charset="0"/>
              <a:buChar char="•"/>
              <a:defRPr/>
            </a:pPr>
            <a:endParaRPr lang="de-DE" dirty="0">
              <a:solidFill>
                <a:prstClr val="black"/>
              </a:solidFill>
            </a:endParaRPr>
          </a:p>
          <a:p>
            <a:pPr algn="l"/>
            <a:endParaRPr lang="de-DE" dirty="0"/>
          </a:p>
        </p:txBody>
      </p:sp>
    </p:spTree>
    <p:extLst>
      <p:ext uri="{BB962C8B-B14F-4D97-AF65-F5344CB8AC3E}">
        <p14:creationId xmlns:p14="http://schemas.microsoft.com/office/powerpoint/2010/main" val="15957237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A743A0C7-4173-6E27-205C-183C0D9C3AA1}"/>
              </a:ext>
            </a:extLst>
          </p:cNvPr>
          <p:cNvSpPr txBox="1">
            <a:spLocks/>
          </p:cNvSpPr>
          <p:nvPr/>
        </p:nvSpPr>
        <p:spPr>
          <a:xfrm>
            <a:off x="1019665" y="1412776"/>
            <a:ext cx="10515600" cy="50571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2700" algn="l">
              <a:lnSpc>
                <a:spcPct val="150000"/>
              </a:lnSpc>
              <a:spcBef>
                <a:spcPts val="0"/>
              </a:spcBef>
            </a:pPr>
            <a:r>
              <a:rPr lang="de-DE" b="1" dirty="0">
                <a:solidFill>
                  <a:prstClr val="black"/>
                </a:solidFill>
              </a:rPr>
              <a:t>Auswertung</a:t>
            </a:r>
          </a:p>
          <a:p>
            <a:pPr marL="12700" algn="l">
              <a:lnSpc>
                <a:spcPct val="150000"/>
              </a:lnSpc>
              <a:spcBef>
                <a:spcPts val="0"/>
              </a:spcBef>
            </a:pPr>
            <a:endParaRPr lang="de-DE" sz="1200" b="1" dirty="0">
              <a:solidFill>
                <a:prstClr val="black"/>
              </a:solidFill>
            </a:endParaRPr>
          </a:p>
          <a:p>
            <a:pPr lvl="0" algn="l">
              <a:lnSpc>
                <a:spcPct val="150000"/>
              </a:lnSpc>
              <a:spcBef>
                <a:spcPts val="0"/>
              </a:spcBef>
            </a:pPr>
            <a:r>
              <a:rPr lang="de-DE" b="1" dirty="0">
                <a:solidFill>
                  <a:prstClr val="black"/>
                </a:solidFill>
              </a:rPr>
              <a:t>3. Schritt – </a:t>
            </a:r>
            <a:r>
              <a:rPr lang="de-DE" b="1" dirty="0"/>
              <a:t>Ordnen der Stichpunkte entlang der Leitfragen</a:t>
            </a:r>
            <a:r>
              <a:rPr lang="de-DE" dirty="0"/>
              <a:t> </a:t>
            </a:r>
          </a:p>
          <a:p>
            <a:pPr marL="800100" lvl="1" indent="-342900" algn="l">
              <a:lnSpc>
                <a:spcPct val="150000"/>
              </a:lnSpc>
              <a:spcBef>
                <a:spcPts val="0"/>
              </a:spcBef>
              <a:buFont typeface="Arial" panose="020B0604020202020204" pitchFamily="34" charset="0"/>
              <a:buChar char="•"/>
            </a:pPr>
            <a:r>
              <a:rPr lang="de-DE" sz="2400" dirty="0"/>
              <a:t>Welche (digitale) Medien werden von den Kindern im Kontext Kita thematisiert? </a:t>
            </a:r>
          </a:p>
          <a:p>
            <a:pPr marL="800100" lvl="1" indent="-342900" algn="l">
              <a:lnSpc>
                <a:spcPct val="150000"/>
              </a:lnSpc>
              <a:spcBef>
                <a:spcPts val="0"/>
              </a:spcBef>
              <a:buFont typeface="Arial" panose="020B0604020202020204" pitchFamily="34" charset="0"/>
              <a:buChar char="•"/>
            </a:pPr>
            <a:r>
              <a:rPr lang="de-DE" sz="2400" dirty="0"/>
              <a:t>Welche Geräte/Anwendungen kennen die Kinder?</a:t>
            </a:r>
          </a:p>
          <a:p>
            <a:pPr marL="800100" lvl="1" indent="-342900" algn="l">
              <a:lnSpc>
                <a:spcPct val="150000"/>
              </a:lnSpc>
              <a:spcBef>
                <a:spcPts val="0"/>
              </a:spcBef>
              <a:buFont typeface="Arial" panose="020B0604020202020204" pitchFamily="34" charset="0"/>
              <a:buChar char="•"/>
            </a:pPr>
            <a:r>
              <a:rPr lang="de-DE" sz="2400" dirty="0"/>
              <a:t>Welche Geräte/Anwendungen nutzen die Kinder und wie?</a:t>
            </a:r>
          </a:p>
          <a:p>
            <a:pPr marL="800100" lvl="1" indent="-342900" algn="l">
              <a:lnSpc>
                <a:spcPct val="150000"/>
              </a:lnSpc>
              <a:spcBef>
                <a:spcPts val="0"/>
              </a:spcBef>
              <a:buFont typeface="Arial" panose="020B0604020202020204" pitchFamily="34" charset="0"/>
              <a:buChar char="•"/>
            </a:pPr>
            <a:r>
              <a:rPr lang="de-DE" sz="2400" dirty="0"/>
              <a:t>Welche Vorlieben/Wünsche und Vorbehalte äußern sie?</a:t>
            </a:r>
          </a:p>
          <a:p>
            <a:pPr marL="627063" lvl="0" indent="-341313" algn="l">
              <a:lnSpc>
                <a:spcPct val="150000"/>
              </a:lnSpc>
              <a:spcBef>
                <a:spcPts val="0"/>
              </a:spcBef>
              <a:buFont typeface="Arial" charset="0"/>
              <a:buChar char="•"/>
              <a:defRPr/>
            </a:pPr>
            <a:endParaRPr lang="de-DE" dirty="0">
              <a:solidFill>
                <a:prstClr val="black"/>
              </a:solidFill>
            </a:endParaRPr>
          </a:p>
          <a:p>
            <a:pPr algn="l"/>
            <a:endParaRPr lang="de-DE" dirty="0"/>
          </a:p>
        </p:txBody>
      </p:sp>
    </p:spTree>
    <p:extLst>
      <p:ext uri="{BB962C8B-B14F-4D97-AF65-F5344CB8AC3E}">
        <p14:creationId xmlns:p14="http://schemas.microsoft.com/office/powerpoint/2010/main" val="11949267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defRPr/>
            </a:pPr>
            <a:endParaRPr dirty="0"/>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
        <p:nvSpPr>
          <p:cNvPr id="3" name="Inhaltsplatzhalter 1">
            <a:extLst>
              <a:ext uri="{FF2B5EF4-FFF2-40B4-BE49-F238E27FC236}">
                <a16:creationId xmlns:a16="http://schemas.microsoft.com/office/drawing/2014/main" id="{8EBEFB75-263F-F3CB-F11C-DB96EA4B18DB}"/>
              </a:ext>
            </a:extLst>
          </p:cNvPr>
          <p:cNvSpPr txBox="1">
            <a:spLocks/>
          </p:cNvSpPr>
          <p:nvPr/>
        </p:nvSpPr>
        <p:spPr>
          <a:xfrm>
            <a:off x="1019665" y="1412776"/>
            <a:ext cx="10515600" cy="50571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2700" algn="l">
              <a:lnSpc>
                <a:spcPct val="150000"/>
              </a:lnSpc>
              <a:spcBef>
                <a:spcPts val="0"/>
              </a:spcBef>
            </a:pPr>
            <a:r>
              <a:rPr lang="de-DE" b="1" dirty="0">
                <a:solidFill>
                  <a:prstClr val="black"/>
                </a:solidFill>
              </a:rPr>
              <a:t>Auswertung</a:t>
            </a:r>
          </a:p>
          <a:p>
            <a:pPr marL="12700" algn="l">
              <a:lnSpc>
                <a:spcPct val="150000"/>
              </a:lnSpc>
              <a:spcBef>
                <a:spcPts val="0"/>
              </a:spcBef>
            </a:pPr>
            <a:endParaRPr lang="de-DE" sz="1200" b="1" dirty="0">
              <a:solidFill>
                <a:prstClr val="black"/>
              </a:solidFill>
            </a:endParaRPr>
          </a:p>
          <a:p>
            <a:pPr lvl="0" algn="l">
              <a:lnSpc>
                <a:spcPct val="150000"/>
              </a:lnSpc>
              <a:spcBef>
                <a:spcPts val="0"/>
              </a:spcBef>
            </a:pPr>
            <a:r>
              <a:rPr lang="de-DE" b="1" dirty="0">
                <a:solidFill>
                  <a:prstClr val="black"/>
                </a:solidFill>
              </a:rPr>
              <a:t>4. Schritt – </a:t>
            </a:r>
            <a:r>
              <a:rPr lang="de-DE" b="1" dirty="0"/>
              <a:t>Reduktion der Stichpunkte</a:t>
            </a:r>
          </a:p>
          <a:p>
            <a:pPr lvl="0" algn="l">
              <a:lnSpc>
                <a:spcPct val="150000"/>
              </a:lnSpc>
              <a:spcBef>
                <a:spcPts val="0"/>
              </a:spcBef>
            </a:pPr>
            <a:endParaRPr lang="de-DE" sz="1200" dirty="0"/>
          </a:p>
          <a:p>
            <a:pPr marL="803275" lvl="0" indent="-381000" algn="l">
              <a:lnSpc>
                <a:spcPct val="150000"/>
              </a:lnSpc>
              <a:spcBef>
                <a:spcPts val="0"/>
              </a:spcBef>
              <a:buFont typeface="Arial" panose="020B0604020202020204" pitchFamily="34" charset="0"/>
              <a:buChar char="•"/>
            </a:pPr>
            <a:r>
              <a:rPr lang="de-DE" dirty="0"/>
              <a:t>Inhaltsgleiche Stichpunkte streichen</a:t>
            </a:r>
          </a:p>
          <a:p>
            <a:pPr marL="803275" lvl="0" indent="-381000" algn="l">
              <a:lnSpc>
                <a:spcPct val="150000"/>
              </a:lnSpc>
              <a:spcBef>
                <a:spcPts val="0"/>
              </a:spcBef>
              <a:buFont typeface="Arial" panose="020B0604020202020204" pitchFamily="34" charset="0"/>
              <a:buChar char="•"/>
            </a:pPr>
            <a:r>
              <a:rPr lang="de-DE" dirty="0"/>
              <a:t>Inhalte zusammenfassen</a:t>
            </a:r>
          </a:p>
          <a:p>
            <a:pPr marL="800100" lvl="1" indent="-342900" algn="l">
              <a:lnSpc>
                <a:spcPct val="150000"/>
              </a:lnSpc>
              <a:spcBef>
                <a:spcPts val="0"/>
              </a:spcBef>
              <a:buFont typeface="Arial" panose="020B0604020202020204" pitchFamily="34" charset="0"/>
              <a:buChar char="•"/>
            </a:pPr>
            <a:endParaRPr lang="de-DE" dirty="0"/>
          </a:p>
        </p:txBody>
      </p:sp>
    </p:spTree>
    <p:extLst>
      <p:ext uri="{BB962C8B-B14F-4D97-AF65-F5344CB8AC3E}">
        <p14:creationId xmlns:p14="http://schemas.microsoft.com/office/powerpoint/2010/main" val="42019431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defRPr/>
            </a:pPr>
            <a:r>
              <a:rPr lang="de-DE" sz="2400" b="1" dirty="0">
                <a:solidFill>
                  <a:schemeClr val="tx1"/>
                </a:solidFill>
              </a:rPr>
              <a:t>Reflexionsfragen für die Einzelarbeit</a:t>
            </a:r>
          </a:p>
          <a:p>
            <a:pPr algn="just">
              <a:spcAft>
                <a:spcPts val="1200"/>
              </a:spcAft>
              <a:defRPr/>
            </a:pPr>
            <a:endParaRPr lang="de-DE" sz="1200" dirty="0">
              <a:solidFill>
                <a:schemeClr val="tx1"/>
              </a:solidFill>
            </a:endParaRPr>
          </a:p>
          <a:p>
            <a:pPr marL="365125" indent="-365125" algn="just">
              <a:spcAft>
                <a:spcPts val="1200"/>
              </a:spcAft>
              <a:buFont typeface="Arial" panose="020B0604020202020204" pitchFamily="34" charset="0"/>
              <a:buChar char="•"/>
              <a:defRPr/>
            </a:pPr>
            <a:r>
              <a:rPr lang="de-DE" sz="2000" dirty="0">
                <a:solidFill>
                  <a:schemeClr val="tx1"/>
                </a:solidFill>
              </a:rPr>
              <a:t>Welche Ergebnisse waren besonders überraschend, erfreulich oder besorgniserregend?</a:t>
            </a:r>
          </a:p>
          <a:p>
            <a:pPr marL="365125" indent="-365125" algn="just">
              <a:spcAft>
                <a:spcPts val="1200"/>
              </a:spcAft>
              <a:buFont typeface="Arial" panose="020B0604020202020204" pitchFamily="34" charset="0"/>
              <a:buChar char="•"/>
              <a:defRPr/>
            </a:pPr>
            <a:r>
              <a:rPr lang="de-DE" sz="2000" dirty="0">
                <a:solidFill>
                  <a:schemeClr val="tx1"/>
                </a:solidFill>
              </a:rPr>
              <a:t>Was ist den Kindern in der Kita wichtig?</a:t>
            </a:r>
          </a:p>
          <a:p>
            <a:pPr marL="365125" indent="-365125" algn="just">
              <a:spcAft>
                <a:spcPts val="1200"/>
              </a:spcAft>
              <a:buFont typeface="Arial" panose="020B0604020202020204" pitchFamily="34" charset="0"/>
              <a:buChar char="•"/>
              <a:defRPr/>
            </a:pPr>
            <a:r>
              <a:rPr lang="de-DE" sz="2000" dirty="0">
                <a:solidFill>
                  <a:schemeClr val="tx1"/>
                </a:solidFill>
              </a:rPr>
              <a:t>Welche der Medieninhalte der Kinder sind der Fachkraft bekannt/unbekannt?</a:t>
            </a:r>
          </a:p>
          <a:p>
            <a:pPr marL="365125" indent="-365125" algn="just">
              <a:spcAft>
                <a:spcPts val="1200"/>
              </a:spcAft>
              <a:buFont typeface="Arial" panose="020B0604020202020204" pitchFamily="34" charset="0"/>
              <a:buChar char="•"/>
              <a:defRPr/>
            </a:pPr>
            <a:r>
              <a:rPr lang="de-DE" sz="2000" dirty="0">
                <a:solidFill>
                  <a:schemeClr val="tx1"/>
                </a:solidFill>
              </a:rPr>
              <a:t>Welche Assoziationen/Bewertungen kommen bezüglich der Mediennutzung der Kinder auf?</a:t>
            </a:r>
          </a:p>
          <a:p>
            <a:pPr marL="365125" indent="-365125" algn="just">
              <a:spcAft>
                <a:spcPts val="1200"/>
              </a:spcAft>
              <a:buFont typeface="Arial" panose="020B0604020202020204" pitchFamily="34" charset="0"/>
              <a:buChar char="•"/>
              <a:defRPr/>
            </a:pPr>
            <a:r>
              <a:rPr lang="de-DE" sz="2000" dirty="0">
                <a:solidFill>
                  <a:schemeClr val="tx1"/>
                </a:solidFill>
              </a:rPr>
              <a:t>Welche Fragen ergeben sich bezüglich der heimischen Mediennutzung?</a:t>
            </a:r>
          </a:p>
          <a:p>
            <a:pPr marL="365125" indent="-365125" algn="just">
              <a:spcAft>
                <a:spcPts val="1200"/>
              </a:spcAft>
              <a:buFont typeface="Arial" panose="020B0604020202020204" pitchFamily="34" charset="0"/>
              <a:buChar char="•"/>
              <a:defRPr/>
            </a:pPr>
            <a:r>
              <a:rPr lang="de-DE" sz="2000" dirty="0">
                <a:solidFill>
                  <a:schemeClr val="tx1"/>
                </a:solidFill>
              </a:rPr>
              <a:t>Was kann man mit den Ergebnissen in der pädagogischen Praxis anfangen? Welche Handlungsbedarfe ergeben sich?</a:t>
            </a:r>
          </a:p>
          <a:p>
            <a:pPr algn="just">
              <a:defRPr/>
            </a:pPr>
            <a:endParaRPr lang="de-DE" sz="2400" dirty="0">
              <a:solidFill>
                <a:schemeClr val="tx1"/>
              </a:solidFill>
            </a:endParaRPr>
          </a:p>
          <a:p>
            <a:pPr algn="just">
              <a:defRPr/>
            </a:pPr>
            <a:endParaRPr lang="de-DE" sz="2400"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Tree>
    <p:extLst>
      <p:ext uri="{BB962C8B-B14F-4D97-AF65-F5344CB8AC3E}">
        <p14:creationId xmlns:p14="http://schemas.microsoft.com/office/powerpoint/2010/main" val="570659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7" name="Grafik 6"/>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8" name="Rechteck 7">
            <a:extLst>
              <a:ext uri="{FF2B5EF4-FFF2-40B4-BE49-F238E27FC236}">
                <a16:creationId xmlns:a16="http://schemas.microsoft.com/office/drawing/2014/main" id="{FB302823-4965-FDA2-1792-E65F5CB673CD}"/>
              </a:ext>
            </a:extLst>
          </p:cNvPr>
          <p:cNvSpPr/>
          <p:nvPr/>
        </p:nvSpPr>
        <p:spPr>
          <a:xfrm>
            <a:off x="887125" y="1423234"/>
            <a:ext cx="10417749" cy="5203787"/>
          </a:xfrm>
          <a:prstGeom prst="rect">
            <a:avLst/>
          </a:prstGeom>
          <a:solidFill>
            <a:srgbClr val="DBEDF8"/>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0000" rIns="360000" rtlCol="0" anchor="t">
            <a:noAutofit/>
          </a:bodyPr>
          <a:lstStyle/>
          <a:p>
            <a:pPr marL="809625" lvl="0" indent="-349250">
              <a:lnSpc>
                <a:spcPct val="150000"/>
              </a:lnSpc>
              <a:spcAft>
                <a:spcPts val="600"/>
              </a:spcAft>
              <a:buFont typeface="Arial" panose="020B0604020202020204" pitchFamily="34" charset="0"/>
              <a:buChar char="•"/>
              <a:defRPr/>
            </a:pPr>
            <a:r>
              <a:rPr lang="de-DE" sz="2400" dirty="0">
                <a:solidFill>
                  <a:srgbClr val="000000"/>
                </a:solidFill>
                <a:cs typeface="Arial" panose="020B0604020202020204" pitchFamily="34" charset="0"/>
              </a:rPr>
              <a:t>Medieneinsatz und Medienumgang in Kitas sehr unterschiedlich </a:t>
            </a:r>
          </a:p>
          <a:p>
            <a:pPr marL="809625" lvl="0" indent="-349250">
              <a:lnSpc>
                <a:spcPct val="150000"/>
              </a:lnSpc>
              <a:spcAft>
                <a:spcPts val="600"/>
              </a:spcAft>
              <a:buFont typeface="Arial" panose="020B0604020202020204" pitchFamily="34" charset="0"/>
              <a:buChar char="•"/>
              <a:defRPr/>
            </a:pPr>
            <a:r>
              <a:rPr lang="de-DE" sz="2400" dirty="0">
                <a:solidFill>
                  <a:srgbClr val="000000"/>
                </a:solidFill>
                <a:cs typeface="Arial" panose="020B0604020202020204" pitchFamily="34" charset="0"/>
              </a:rPr>
              <a:t>Hängt wesentlich von Haltungen und Kompetenzen der Fachkräfte und Trägervertreter*innen ab</a:t>
            </a:r>
          </a:p>
          <a:p>
            <a:pPr marL="809625" indent="-349250">
              <a:lnSpc>
                <a:spcPct val="150000"/>
              </a:lnSpc>
              <a:spcAft>
                <a:spcPts val="600"/>
              </a:spcAft>
              <a:buFont typeface="Arial" panose="020B0604020202020204" pitchFamily="34" charset="0"/>
              <a:buChar char="•"/>
              <a:defRPr/>
            </a:pPr>
            <a:r>
              <a:rPr lang="de-DE" sz="2400" dirty="0">
                <a:solidFill>
                  <a:srgbClr val="000000"/>
                </a:solidFill>
                <a:cs typeface="Arial" panose="020B0604020202020204" pitchFamily="34" charset="0"/>
              </a:rPr>
              <a:t>Differenzierte Betrachtung der Handlungsebenen, Art und Weise des Medienumgangs, Motive des Medienhandelns</a:t>
            </a:r>
            <a:r>
              <a:rPr lang="de-DE" sz="2400" b="1" dirty="0">
                <a:solidFill>
                  <a:srgbClr val="000000"/>
                </a:solidFill>
                <a:cs typeface="Arial" panose="020B0604020202020204" pitchFamily="34" charset="0"/>
              </a:rPr>
              <a:t> </a:t>
            </a:r>
            <a:r>
              <a:rPr lang="de-DE" sz="1600" dirty="0">
                <a:solidFill>
                  <a:srgbClr val="000000"/>
                </a:solidFill>
                <a:cs typeface="Arial" panose="020B0604020202020204" pitchFamily="34" charset="0"/>
              </a:rPr>
              <a:t>(Reichert-</a:t>
            </a:r>
            <a:r>
              <a:rPr lang="de-DE" sz="1600" dirty="0" err="1">
                <a:solidFill>
                  <a:srgbClr val="000000"/>
                </a:solidFill>
                <a:cs typeface="Arial" panose="020B0604020202020204" pitchFamily="34" charset="0"/>
              </a:rPr>
              <a:t>Garschhammer</a:t>
            </a:r>
            <a:r>
              <a:rPr lang="de-DE" sz="1600" dirty="0">
                <a:solidFill>
                  <a:srgbClr val="000000"/>
                </a:solidFill>
                <a:cs typeface="Arial" panose="020B0604020202020204" pitchFamily="34" charset="0"/>
              </a:rPr>
              <a:t> 2020; </a:t>
            </a:r>
            <a:r>
              <a:rPr lang="de-DE" sz="1600" dirty="0" err="1">
                <a:solidFill>
                  <a:srgbClr val="000000"/>
                </a:solidFill>
                <a:cs typeface="Arial" panose="020B0604020202020204" pitchFamily="34" charset="0"/>
              </a:rPr>
              <a:t>Koschei</a:t>
            </a:r>
            <a:r>
              <a:rPr lang="de-DE" sz="1600" dirty="0">
                <a:solidFill>
                  <a:srgbClr val="000000"/>
                </a:solidFill>
                <a:cs typeface="Arial" panose="020B0604020202020204" pitchFamily="34" charset="0"/>
              </a:rPr>
              <a:t> et al. 2020; Nieding &amp; </a:t>
            </a:r>
            <a:r>
              <a:rPr lang="de-DE" sz="1600" dirty="0" err="1">
                <a:solidFill>
                  <a:srgbClr val="000000"/>
                </a:solidFill>
                <a:cs typeface="Arial" panose="020B0604020202020204" pitchFamily="34" charset="0"/>
              </a:rPr>
              <a:t>Klaudy</a:t>
            </a:r>
            <a:r>
              <a:rPr lang="de-DE" sz="1600" dirty="0">
                <a:solidFill>
                  <a:srgbClr val="000000"/>
                </a:solidFill>
                <a:cs typeface="Arial" panose="020B0604020202020204" pitchFamily="34" charset="0"/>
              </a:rPr>
              <a:t> 2020)</a:t>
            </a:r>
            <a:endParaRPr lang="de-DE" sz="2400" dirty="0">
              <a:solidFill>
                <a:srgbClr val="000000"/>
              </a:solidFill>
              <a:cs typeface="Arial" panose="020B0604020202020204" pitchFamily="34" charset="0"/>
            </a:endParaRPr>
          </a:p>
          <a:p>
            <a:pPr marL="765175" lvl="0" indent="-423863">
              <a:lnSpc>
                <a:spcPct val="150000"/>
              </a:lnSpc>
              <a:buFont typeface="Wingdings" pitchFamily="2" charset="2"/>
              <a:buChar char="Ø"/>
              <a:defRPr/>
            </a:pPr>
            <a:endParaRPr lang="de-DE" sz="2400" dirty="0">
              <a:solidFill>
                <a:srgbClr val="000000"/>
              </a:solidFill>
              <a:cs typeface="Arial" panose="020B0604020202020204" pitchFamily="34" charset="0"/>
            </a:endParaRPr>
          </a:p>
        </p:txBody>
      </p:sp>
      <p:sp>
        <p:nvSpPr>
          <p:cNvPr id="2" name="Textfeld 1">
            <a:extLst>
              <a:ext uri="{FF2B5EF4-FFF2-40B4-BE49-F238E27FC236}">
                <a16:creationId xmlns:a16="http://schemas.microsoft.com/office/drawing/2014/main" id="{858DFA61-4793-D75A-BF16-FB33A73DBC36}"/>
              </a:ext>
            </a:extLst>
          </p:cNvPr>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solidFill>
                  <a:srgbClr val="000000"/>
                </a:solidFill>
                <a:cs typeface="Arial"/>
              </a:rPr>
              <a:t>Digitalisierung in der Kita</a:t>
            </a:r>
            <a:endParaRPr dirty="0"/>
          </a:p>
        </p:txBody>
      </p:sp>
    </p:spTree>
    <p:extLst>
      <p:ext uri="{BB962C8B-B14F-4D97-AF65-F5344CB8AC3E}">
        <p14:creationId xmlns:p14="http://schemas.microsoft.com/office/powerpoint/2010/main" val="7315974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defRPr/>
            </a:pPr>
            <a:r>
              <a:rPr lang="de-DE" sz="2400" b="1" dirty="0">
                <a:solidFill>
                  <a:schemeClr val="tx1"/>
                </a:solidFill>
              </a:rPr>
              <a:t>Reflexionsfragen für die Gruppenarbeit</a:t>
            </a:r>
          </a:p>
          <a:p>
            <a:pPr algn="just">
              <a:spcAft>
                <a:spcPts val="1200"/>
              </a:spcAft>
              <a:defRPr/>
            </a:pPr>
            <a:endParaRPr lang="de-DE" sz="2400" b="1" dirty="0">
              <a:solidFill>
                <a:schemeClr val="tx1"/>
              </a:solidFill>
            </a:endParaRPr>
          </a:p>
          <a:p>
            <a:pPr marL="342900" indent="-342900">
              <a:buFont typeface="Arial" panose="020B0604020202020204" pitchFamily="34" charset="0"/>
              <a:buChar char="•"/>
            </a:pPr>
            <a:r>
              <a:rPr lang="de-DE" sz="2400" dirty="0">
                <a:solidFill>
                  <a:schemeClr val="tx1"/>
                </a:solidFill>
              </a:rPr>
              <a:t>Was kann man mit den Ergebnissen der Erhebung der Kinderperspektive anfangen?</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Welche Handlungsbedarfe ergeben sich?</a:t>
            </a:r>
          </a:p>
          <a:p>
            <a:pPr algn="just">
              <a:spcAft>
                <a:spcPts val="1200"/>
              </a:spcAft>
              <a:defRPr/>
            </a:pPr>
            <a:endParaRPr lang="de-DE" sz="2400" b="1" dirty="0">
              <a:solidFill>
                <a:schemeClr val="tx1"/>
              </a:solidFill>
            </a:endParaRPr>
          </a:p>
          <a:p>
            <a:pPr algn="just">
              <a:defRPr/>
            </a:pPr>
            <a:endParaRPr lang="de-DE" sz="2400" dirty="0">
              <a:solidFill>
                <a:schemeClr val="tx1"/>
              </a:solidFill>
            </a:endParaRPr>
          </a:p>
          <a:p>
            <a:pPr algn="just">
              <a:defRPr/>
            </a:pPr>
            <a:endParaRPr lang="de-DE" sz="2400"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Erhebungen mit Kindern</a:t>
            </a:r>
            <a:endParaRPr lang="de-DE" sz="2800" b="1" dirty="0"/>
          </a:p>
        </p:txBody>
      </p:sp>
    </p:spTree>
    <p:extLst>
      <p:ext uri="{BB962C8B-B14F-4D97-AF65-F5344CB8AC3E}">
        <p14:creationId xmlns:p14="http://schemas.microsoft.com/office/powerpoint/2010/main" val="37397474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3211930" y="2086201"/>
            <a:ext cx="0" cy="3960000"/>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Titel 1"/>
          <p:cNvSpPr>
            <a:spLocks noGrp="1"/>
          </p:cNvSpPr>
          <p:nvPr>
            <p:ph type="ctrTitle"/>
          </p:nvPr>
        </p:nvSpPr>
        <p:spPr bwMode="auto">
          <a:xfrm>
            <a:off x="-16042" y="1347537"/>
            <a:ext cx="1763582" cy="4742492"/>
          </a:xfrm>
          <a:prstGeom prst="rect">
            <a:avLst/>
          </a:prstGeom>
          <a:solidFill>
            <a:srgbClr val="DBEDF8"/>
          </a:solidFill>
          <a:ln w="50800" cmpd="thickThin">
            <a:noFill/>
            <a:prstDash val="solid"/>
          </a:ln>
          <a:effectLst/>
        </p:spPr>
        <p:txBody>
          <a:bodyPr anchor="t">
            <a:normAutofit/>
          </a:bodyPr>
          <a:lstStyle/>
          <a:p>
            <a:pPr>
              <a:defRPr/>
            </a:pPr>
            <a:br>
              <a:rPr lang="de-DE" sz="2000" b="1"/>
            </a:br>
            <a:br>
              <a:rPr lang="de-DE" sz="2000" b="1"/>
            </a:br>
            <a:endParaRPr lang="de-DE" sz="2150">
              <a:latin typeface="Calibri"/>
            </a:endParaRPr>
          </a:p>
        </p:txBody>
      </p:sp>
      <p:sp>
        <p:nvSpPr>
          <p:cNvPr id="13" name="Titel 1"/>
          <p:cNvSpPr txBox="1"/>
          <p:nvPr/>
        </p:nvSpPr>
        <p:spPr bwMode="auto">
          <a:xfrm>
            <a:off x="11614484" y="1347537"/>
            <a:ext cx="577515" cy="4742492"/>
          </a:xfrm>
          <a:prstGeom prst="rect">
            <a:avLst/>
          </a:prstGeom>
          <a:solidFill>
            <a:srgbClr val="D4E7C5"/>
          </a:solidFill>
          <a:ln w="50800" cmpd="thickThin">
            <a:noFill/>
            <a:prstDash val="solid"/>
          </a:ln>
          <a:effectLst/>
        </p:spPr>
        <p:txBody>
          <a:bodyPr vert="horz" lIns="91440" tIns="45720" rIns="91440" bIns="45720" rtlCol="0" anchor="t">
            <a:normAutofit/>
          </a:bodyPr>
          <a:lstStyle>
            <a:lvl1pPr algn="ctr" defTabSz="914400">
              <a:lnSpc>
                <a:spcPct val="90000"/>
              </a:lnSpc>
              <a:spcBef>
                <a:spcPts val="0"/>
              </a:spcBef>
              <a:buNone/>
              <a:defRPr sz="6000">
                <a:solidFill>
                  <a:schemeClr val="tx1"/>
                </a:solidFill>
                <a:latin typeface="+mj-lt"/>
                <a:ea typeface="+mj-ea"/>
                <a:cs typeface="+mj-cs"/>
              </a:defRPr>
            </a:lvl1pPr>
          </a:lstStyle>
          <a:p>
            <a:pPr>
              <a:defRPr/>
            </a:pPr>
            <a:br>
              <a:rPr lang="de-DE" sz="2000" b="1"/>
            </a:br>
            <a:br>
              <a:rPr lang="de-DE" sz="2000" b="1"/>
            </a:br>
            <a:endParaRPr lang="de-DE" sz="2150">
              <a:latin typeface="Calibri"/>
            </a:endParaRPr>
          </a:p>
        </p:txBody>
      </p:sp>
      <p:sp>
        <p:nvSpPr>
          <p:cNvPr id="2" name="Textfeld 1"/>
          <p:cNvSpPr txBox="1"/>
          <p:nvPr/>
        </p:nvSpPr>
        <p:spPr bwMode="auto">
          <a:xfrm>
            <a:off x="3530635" y="2983661"/>
            <a:ext cx="7765144" cy="754630"/>
          </a:xfrm>
          <a:prstGeom prst="rect">
            <a:avLst/>
          </a:prstGeom>
          <a:noFill/>
        </p:spPr>
        <p:txBody>
          <a:bodyPr wrap="square" rtlCol="0">
            <a:spAutoFit/>
          </a:bodyPr>
          <a:lstStyle/>
          <a:p>
            <a:pPr>
              <a:lnSpc>
                <a:spcPct val="150000"/>
              </a:lnSpc>
              <a:spcAft>
                <a:spcPts val="1200"/>
              </a:spcAft>
              <a:defRPr/>
            </a:pPr>
            <a:r>
              <a:rPr lang="de-DE" sz="3200" dirty="0"/>
              <a:t>Block 6 – Vorstellung der Fallbeispiele</a:t>
            </a:r>
          </a:p>
        </p:txBody>
      </p:sp>
      <p:pic>
        <p:nvPicPr>
          <p:cNvPr id="4" name="Grafik 3" descr="Ein Bild, das Zeichnung enthält.&#10;&#10;Automatisch generierte Beschreibung"/>
          <p:cNvPicPr>
            <a:picLocks noChangeAspect="1"/>
          </p:cNvPicPr>
          <p:nvPr/>
        </p:nvPicPr>
        <p:blipFill>
          <a:blip r:embed="rId3">
            <a:alphaModFix/>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12278703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defRPr/>
            </a:pPr>
            <a:r>
              <a:rPr lang="de-DE" sz="2400" b="1" dirty="0">
                <a:solidFill>
                  <a:schemeClr val="tx1"/>
                </a:solidFill>
              </a:rPr>
              <a:t>Eckdaten zur Kita Nashorn</a:t>
            </a:r>
          </a:p>
          <a:p>
            <a:pPr marL="342900" indent="-342900">
              <a:buFont typeface="Arial" panose="020B0604020202020204" pitchFamily="34" charset="0"/>
              <a:buChar char="•"/>
            </a:pPr>
            <a:r>
              <a:rPr lang="de-DE" sz="2400" dirty="0">
                <a:solidFill>
                  <a:schemeClr val="tx1"/>
                </a:solidFill>
              </a:rPr>
              <a:t>Kita liegt am Rand einer Großstadt</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12 pädagogische Mitarbeiter*innen</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Wahrnehmung der Leitung: eher ablehnende Haltung gegenüber digitalen Medien von pädagogischen Fachkräften und Elternschaft </a:t>
            </a:r>
          </a:p>
          <a:p>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Einsatz des Selbstreflexionsfragebogens, des Elternfragebogens und der Kinderbefragung zur Exploration der Haltung</a:t>
            </a:r>
          </a:p>
          <a:p>
            <a:pPr algn="just">
              <a:spcAft>
                <a:spcPts val="1200"/>
              </a:spcAft>
              <a:defRPr/>
            </a:pPr>
            <a:endParaRPr lang="de-DE" sz="2400" b="1" dirty="0">
              <a:solidFill>
                <a:schemeClr val="tx1"/>
              </a:solidFill>
            </a:endParaRPr>
          </a:p>
          <a:p>
            <a:pPr algn="just">
              <a:defRPr/>
            </a:pPr>
            <a:endParaRPr lang="de-DE" sz="2400" dirty="0">
              <a:solidFill>
                <a:schemeClr val="tx1"/>
              </a:solidFill>
            </a:endParaRPr>
          </a:p>
          <a:p>
            <a:pPr algn="just">
              <a:defRPr/>
            </a:pPr>
            <a:endParaRPr lang="de-DE" sz="2400"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Fallbeschreibung Kita Nashorn</a:t>
            </a:r>
            <a:endParaRPr lang="de-DE" sz="2800" b="1" dirty="0"/>
          </a:p>
        </p:txBody>
      </p:sp>
    </p:spTree>
    <p:extLst>
      <p:ext uri="{BB962C8B-B14F-4D97-AF65-F5344CB8AC3E}">
        <p14:creationId xmlns:p14="http://schemas.microsoft.com/office/powerpoint/2010/main" val="42888428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5057155"/>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360000" rIns="432000" bIns="180000" rtlCol="0" anchor="t">
            <a:noAutofit/>
          </a:bodyPr>
          <a:lstStyle/>
          <a:p>
            <a:pPr algn="just">
              <a:spcAft>
                <a:spcPts val="1200"/>
              </a:spcAft>
              <a:defRPr/>
            </a:pPr>
            <a:r>
              <a:rPr lang="de-DE" sz="2400" b="1" dirty="0">
                <a:solidFill>
                  <a:schemeClr val="tx1"/>
                </a:solidFill>
              </a:rPr>
              <a:t>Eckdaten zur Kita Kita Panda</a:t>
            </a:r>
          </a:p>
          <a:p>
            <a:pPr marL="342900" indent="-342900">
              <a:buFont typeface="Arial" panose="020B0604020202020204" pitchFamily="34" charset="0"/>
              <a:buChar char="•"/>
            </a:pPr>
            <a:r>
              <a:rPr lang="de-DE" sz="2400" dirty="0">
                <a:solidFill>
                  <a:schemeClr val="tx1"/>
                </a:solidFill>
              </a:rPr>
              <a:t>Kita liegt im Zentrum einer Kleinstadt</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45 pädagogische Mitarbeiter*innen</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Eher aufgeschlossene Haltung innerhalb der Mitarbeiter*innen</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Haltung der Elternschaft gegenüber digitalen Medien unbekannt</a:t>
            </a:r>
          </a:p>
          <a:p>
            <a:pPr marL="342900" indent="-342900">
              <a:buFont typeface="Arial" panose="020B0604020202020204" pitchFamily="34" charset="0"/>
              <a:buChar char="•"/>
            </a:pPr>
            <a:endParaRPr lang="de-DE" sz="2400" dirty="0">
              <a:solidFill>
                <a:schemeClr val="tx1"/>
              </a:solidFill>
            </a:endParaRPr>
          </a:p>
          <a:p>
            <a:pPr marL="342900" indent="-342900">
              <a:buFont typeface="Arial" panose="020B0604020202020204" pitchFamily="34" charset="0"/>
              <a:buChar char="•"/>
            </a:pPr>
            <a:r>
              <a:rPr lang="de-DE" sz="2400" dirty="0">
                <a:solidFill>
                  <a:schemeClr val="tx1"/>
                </a:solidFill>
              </a:rPr>
              <a:t>Erkundung des Einsatzes digitaler Medien in der Kita durch Selbstreflexionsfragebogen und Haltung der Elternschaft und der Kinder</a:t>
            </a:r>
            <a:endParaRPr lang="de-DE" sz="2400" b="1" dirty="0">
              <a:solidFill>
                <a:schemeClr val="tx1"/>
              </a:solidFill>
            </a:endParaRPr>
          </a:p>
          <a:p>
            <a:pPr algn="just">
              <a:defRPr/>
            </a:pPr>
            <a:endParaRPr lang="de-DE" sz="2400" dirty="0">
              <a:solidFill>
                <a:schemeClr val="tx1"/>
              </a:solidFill>
            </a:endParaRPr>
          </a:p>
          <a:p>
            <a:pPr algn="just">
              <a:defRPr/>
            </a:pPr>
            <a:endParaRPr lang="de-DE" sz="2400" dirty="0">
              <a:solidFill>
                <a:schemeClr val="tx1"/>
              </a:solidFill>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2" name="Inhaltsplatzhalter 1"/>
          <p:cNvSpPr txBox="1"/>
          <p:nvPr/>
        </p:nvSpPr>
        <p:spPr bwMode="auto">
          <a:xfrm>
            <a:off x="867265" y="1423233"/>
            <a:ext cx="10515600" cy="5057155"/>
          </a:xfrm>
          <a:prstGeom prst="rect">
            <a:avLst/>
          </a:prstGeom>
        </p:spPr>
        <p:txBody>
          <a:bodyPr vert="horz" lIns="216000" tIns="360000" rIns="91440" bIns="45720" rtlCol="0">
            <a:normAutofit/>
          </a:bodyPr>
          <a:lstStyle>
            <a:lvl1pPr marL="0" indent="0" algn="ctr" defTabSz="914400">
              <a:lnSpc>
                <a:spcPct val="90000"/>
              </a:lnSpc>
              <a:spcBef>
                <a:spcPts val="1000"/>
              </a:spcBef>
              <a:buFont typeface="Arial"/>
              <a:buNone/>
              <a:defRPr sz="2400">
                <a:solidFill>
                  <a:schemeClr val="tx1"/>
                </a:solidFill>
                <a:latin typeface="+mn-lt"/>
                <a:ea typeface="+mn-ea"/>
                <a:cs typeface="+mn-cs"/>
              </a:defRPr>
            </a:lvl1pPr>
            <a:lvl2pPr marL="457200" indent="0" algn="ctr" defTabSz="914400">
              <a:lnSpc>
                <a:spcPct val="90000"/>
              </a:lnSpc>
              <a:spcBef>
                <a:spcPts val="500"/>
              </a:spcBef>
              <a:buFont typeface="Arial"/>
              <a:buNone/>
              <a:defRPr sz="2000">
                <a:solidFill>
                  <a:schemeClr val="tx1"/>
                </a:solidFill>
                <a:latin typeface="+mn-lt"/>
                <a:ea typeface="+mn-ea"/>
                <a:cs typeface="+mn-cs"/>
              </a:defRPr>
            </a:lvl2pPr>
            <a:lvl3pPr marL="914400" indent="0" algn="ctr" defTabSz="914400">
              <a:lnSpc>
                <a:spcPct val="90000"/>
              </a:lnSpc>
              <a:spcBef>
                <a:spcPts val="500"/>
              </a:spcBef>
              <a:buFont typeface="Arial"/>
              <a:buNone/>
              <a:defRPr sz="1800">
                <a:solidFill>
                  <a:schemeClr val="tx1"/>
                </a:solidFill>
                <a:latin typeface="+mn-lt"/>
                <a:ea typeface="+mn-ea"/>
                <a:cs typeface="+mn-cs"/>
              </a:defRPr>
            </a:lvl3pPr>
            <a:lvl4pPr marL="1371600" indent="0" algn="ctr" defTabSz="914400">
              <a:lnSpc>
                <a:spcPct val="90000"/>
              </a:lnSpc>
              <a:spcBef>
                <a:spcPts val="500"/>
              </a:spcBef>
              <a:buFont typeface="Arial"/>
              <a:buNone/>
              <a:defRPr sz="1600">
                <a:solidFill>
                  <a:schemeClr val="tx1"/>
                </a:solidFill>
                <a:latin typeface="+mn-lt"/>
                <a:ea typeface="+mn-ea"/>
                <a:cs typeface="+mn-cs"/>
              </a:defRPr>
            </a:lvl4pPr>
            <a:lvl5pPr marL="1828800" indent="0" algn="ctr" defTabSz="914400">
              <a:lnSpc>
                <a:spcPct val="90000"/>
              </a:lnSpc>
              <a:spcBef>
                <a:spcPts val="500"/>
              </a:spcBef>
              <a:buFont typeface="Arial"/>
              <a:buNone/>
              <a:defRPr sz="160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gn="l">
              <a:defRPr/>
            </a:pPr>
            <a:endParaRPr lang="de-DE" dirty="0"/>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2" name="Textfeld 1">
            <a:extLst>
              <a:ext uri="{FF2B5EF4-FFF2-40B4-BE49-F238E27FC236}">
                <a16:creationId xmlns:a16="http://schemas.microsoft.com/office/drawing/2014/main" id="{52512F1B-4951-B54C-3498-5CBCF9110B42}"/>
              </a:ext>
            </a:extLst>
          </p:cNvPr>
          <p:cNvSpPr txBox="1"/>
          <p:nvPr/>
        </p:nvSpPr>
        <p:spPr bwMode="auto">
          <a:xfrm>
            <a:off x="1697859" y="425081"/>
            <a:ext cx="8351782" cy="523220"/>
          </a:xfrm>
          <a:prstGeom prst="rect">
            <a:avLst/>
          </a:prstGeom>
          <a:noFill/>
        </p:spPr>
        <p:txBody>
          <a:bodyPr wrap="square" rtlCol="0">
            <a:spAutoFit/>
          </a:bodyPr>
          <a:lstStyle/>
          <a:p>
            <a:pPr algn="ctr">
              <a:defRPr/>
            </a:pPr>
            <a:r>
              <a:rPr lang="de-DE" sz="2800" b="1" dirty="0">
                <a:solidFill>
                  <a:prstClr val="black"/>
                </a:solidFill>
              </a:rPr>
              <a:t>Fallbeschreibung zur Kita Panda</a:t>
            </a:r>
            <a:endParaRPr lang="de-DE" sz="2800" b="1" dirty="0"/>
          </a:p>
        </p:txBody>
      </p:sp>
    </p:spTree>
    <p:extLst>
      <p:ext uri="{BB962C8B-B14F-4D97-AF65-F5344CB8AC3E}">
        <p14:creationId xmlns:p14="http://schemas.microsoft.com/office/powerpoint/2010/main" val="28515594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4782972"/>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180000" rIns="432000" bIns="180000" rtlCol="0" anchor="t">
            <a:noAutofit/>
          </a:bodyPr>
          <a:lstStyle/>
          <a:p>
            <a:pPr marL="365125" indent="-365125" algn="just">
              <a:lnSpc>
                <a:spcPct val="120000"/>
              </a:lnSpc>
              <a:spcAft>
                <a:spcPts val="800"/>
              </a:spcAft>
            </a:pPr>
            <a:r>
              <a:rPr lang="de-DE" sz="1600" dirty="0">
                <a:solidFill>
                  <a:srgbClr val="000000"/>
                </a:solidFill>
                <a:effectLst/>
                <a:ea typeface="Calibri" panose="020F0502020204030204" pitchFamily="34" charset="0"/>
                <a:cs typeface="Calibri Light" panose="020F0302020204030204" pitchFamily="34" charset="0"/>
              </a:rPr>
              <a:t>Friedrichs-Liesenkötter, H. (2016). Medienerziehung in Kindertagesstätten – </a:t>
            </a:r>
            <a:r>
              <a:rPr lang="de-DE" sz="1600" dirty="0" err="1">
                <a:solidFill>
                  <a:srgbClr val="000000"/>
                </a:solidFill>
                <a:effectLst/>
                <a:ea typeface="Calibri" panose="020F0502020204030204" pitchFamily="34" charset="0"/>
                <a:cs typeface="Calibri Light" panose="020F0302020204030204" pitchFamily="34" charset="0"/>
              </a:rPr>
              <a:t>Habitusformationeen</a:t>
            </a:r>
            <a:r>
              <a:rPr lang="de-DE" sz="1600" dirty="0">
                <a:solidFill>
                  <a:srgbClr val="000000"/>
                </a:solidFill>
                <a:effectLst/>
                <a:ea typeface="Calibri" panose="020F0502020204030204" pitchFamily="34" charset="0"/>
                <a:cs typeface="Calibri Light" panose="020F0302020204030204" pitchFamily="34" charset="0"/>
              </a:rPr>
              <a:t> angehender ErzieherInnen. Wiesbaden: VS Verlag.</a:t>
            </a:r>
          </a:p>
          <a:p>
            <a:pPr marL="365125" indent="-365125" algn="just">
              <a:lnSpc>
                <a:spcPct val="120000"/>
              </a:lnSpc>
              <a:spcAft>
                <a:spcPts val="800"/>
              </a:spcAft>
            </a:pPr>
            <a:r>
              <a:rPr lang="de-DE" sz="1600" dirty="0">
                <a:solidFill>
                  <a:srgbClr val="000000"/>
                </a:solidFill>
                <a:effectLst/>
                <a:ea typeface="Calibri" panose="020F0502020204030204" pitchFamily="34" charset="0"/>
                <a:cs typeface="Calibri Light" panose="020F0302020204030204" pitchFamily="34" charset="0"/>
              </a:rPr>
              <a:t>Friedrichs-Liesenkötter, H. (2018). Und das Handy hat die Zahnfee gekriegt – Medienerziehung in </a:t>
            </a:r>
            <a:r>
              <a:rPr lang="de-DE" sz="1600" dirty="0" err="1">
                <a:solidFill>
                  <a:srgbClr val="000000"/>
                </a:solidFill>
                <a:effectLst/>
                <a:ea typeface="Calibri" panose="020F0502020204030204" pitchFamily="34" charset="0"/>
                <a:cs typeface="Calibri Light" panose="020F0302020204030204" pitchFamily="34" charset="0"/>
              </a:rPr>
              <a:t>Kindertagesstätten</a:t>
            </a:r>
            <a:r>
              <a:rPr lang="de-DE" sz="1600" dirty="0">
                <a:solidFill>
                  <a:srgbClr val="000000"/>
                </a:solidFill>
                <a:effectLst/>
                <a:ea typeface="Calibri" panose="020F0502020204030204" pitchFamily="34" charset="0"/>
                <a:cs typeface="Calibri Light" panose="020F0302020204030204" pitchFamily="34" charset="0"/>
              </a:rPr>
              <a:t> unter dem Blickwinkel des </a:t>
            </a:r>
            <a:r>
              <a:rPr lang="de-DE" sz="1600" dirty="0" err="1">
                <a:solidFill>
                  <a:srgbClr val="000000"/>
                </a:solidFill>
                <a:effectLst/>
                <a:ea typeface="Calibri" panose="020F0502020204030204" pitchFamily="34" charset="0"/>
                <a:cs typeface="Calibri Light" panose="020F0302020204030204" pitchFamily="34" charset="0"/>
              </a:rPr>
              <a:t>medienerziehrischen</a:t>
            </a:r>
            <a:r>
              <a:rPr lang="de-DE" sz="1600" dirty="0">
                <a:solidFill>
                  <a:srgbClr val="000000"/>
                </a:solidFill>
                <a:effectLst/>
                <a:ea typeface="Calibri" panose="020F0502020204030204" pitchFamily="34" charset="0"/>
                <a:cs typeface="Calibri Light" panose="020F0302020204030204" pitchFamily="34" charset="0"/>
              </a:rPr>
              <a:t> Habitus angehender </a:t>
            </a:r>
            <a:r>
              <a:rPr lang="de-DE" sz="1600" dirty="0" err="1">
                <a:solidFill>
                  <a:srgbClr val="000000"/>
                </a:solidFill>
                <a:effectLst/>
                <a:ea typeface="Calibri" panose="020F0502020204030204" pitchFamily="34" charset="0"/>
                <a:cs typeface="Calibri Light" panose="020F0302020204030204" pitchFamily="34" charset="0"/>
              </a:rPr>
              <a:t>Erziehrer</a:t>
            </a:r>
            <a:r>
              <a:rPr lang="de-DE" sz="1600" dirty="0">
                <a:solidFill>
                  <a:srgbClr val="000000"/>
                </a:solidFill>
                <a:effectLst/>
                <a:ea typeface="Calibri" panose="020F0502020204030204" pitchFamily="34" charset="0"/>
                <a:cs typeface="Calibri Light" panose="020F0302020204030204" pitchFamily="34" charset="0"/>
              </a:rPr>
              <a:t>*innen In J. G. Brandt, C. Hoffmann, M. Kaulbach, T. Schmidt, &amp; B. Barbara (Hrsg.), Frühe Kindheit und Medien. Aspekte der Medienkompetenzförderung in der Kita (S. 54-60). Opladen: Budrich.</a:t>
            </a:r>
          </a:p>
          <a:p>
            <a:pPr marL="365125" indent="-365125" algn="just">
              <a:lnSpc>
                <a:spcPts val="2500"/>
              </a:lnSpc>
              <a:defRPr/>
            </a:pPr>
            <a:r>
              <a:rPr lang="de-DE" sz="1600" dirty="0" err="1">
                <a:solidFill>
                  <a:srgbClr val="000000"/>
                </a:solidFill>
                <a:effectLst/>
                <a:ea typeface="Calibri" panose="020F0502020204030204" pitchFamily="34" charset="0"/>
                <a:cs typeface="Calibri Light" panose="020F0302020204030204" pitchFamily="34" charset="0"/>
              </a:rPr>
              <a:t>Kommer</a:t>
            </a:r>
            <a:r>
              <a:rPr lang="de-DE" sz="1600" dirty="0">
                <a:solidFill>
                  <a:srgbClr val="000000"/>
                </a:solidFill>
                <a:effectLst/>
                <a:ea typeface="Calibri" panose="020F0502020204030204" pitchFamily="34" charset="0"/>
                <a:cs typeface="Calibri Light" panose="020F0302020204030204" pitchFamily="34" charset="0"/>
              </a:rPr>
              <a:t>, S. (2013). Das Konzept des ‚Medialen Habitus‘: </a:t>
            </a:r>
            <a:r>
              <a:rPr lang="de-DE" sz="1600" dirty="0" err="1">
                <a:solidFill>
                  <a:srgbClr val="000000"/>
                </a:solidFill>
                <a:effectLst/>
                <a:ea typeface="Calibri" panose="020F0502020204030204" pitchFamily="34" charset="0"/>
                <a:cs typeface="Calibri Light" panose="020F0302020204030204" pitchFamily="34" charset="0"/>
              </a:rPr>
              <a:t>Ausge</a:t>
            </a:r>
            <a:r>
              <a:rPr lang="de-DE" sz="1600" dirty="0">
                <a:solidFill>
                  <a:srgbClr val="000000"/>
                </a:solidFill>
                <a:effectLst/>
                <a:ea typeface="Calibri" panose="020F0502020204030204" pitchFamily="34" charset="0"/>
                <a:cs typeface="Calibri Light" panose="020F0302020204030204" pitchFamily="34" charset="0"/>
              </a:rPr>
              <a:t>- </a:t>
            </a:r>
            <a:r>
              <a:rPr lang="de-DE" sz="1600" dirty="0" err="1">
                <a:solidFill>
                  <a:srgbClr val="000000"/>
                </a:solidFill>
                <a:effectLst/>
                <a:ea typeface="Calibri" panose="020F0502020204030204" pitchFamily="34" charset="0"/>
                <a:cs typeface="Calibri Light" panose="020F0302020204030204" pitchFamily="34" charset="0"/>
              </a:rPr>
              <a:t>hendvon</a:t>
            </a:r>
            <a:r>
              <a:rPr lang="de-DE" sz="1600" dirty="0">
                <a:solidFill>
                  <a:srgbClr val="000000"/>
                </a:solidFill>
                <a:effectLst/>
                <a:ea typeface="Calibri" panose="020F0502020204030204" pitchFamily="34" charset="0"/>
                <a:cs typeface="Calibri Light" panose="020F0302020204030204" pitchFamily="34" charset="0"/>
              </a:rPr>
              <a:t> Bourdieus</a:t>
            </a:r>
          </a:p>
          <a:p>
            <a:pPr marL="365125" indent="-365125" algn="just">
              <a:lnSpc>
                <a:spcPts val="2500"/>
              </a:lnSpc>
              <a:defRPr/>
            </a:pPr>
            <a:r>
              <a:rPr lang="de-DE" sz="1600" dirty="0" err="1">
                <a:solidFill>
                  <a:schemeClr val="tx1"/>
                </a:solidFill>
              </a:rPr>
              <a:t>Koschei</a:t>
            </a:r>
            <a:r>
              <a:rPr lang="de-DE" sz="1600" dirty="0">
                <a:solidFill>
                  <a:schemeClr val="tx1"/>
                </a:solidFill>
              </a:rPr>
              <a:t>, F., Bamberger, A. &amp; Eggert, S. (2020). </a:t>
            </a:r>
            <a:r>
              <a:rPr lang="de-DE" sz="1600" i="1" dirty="0">
                <a:solidFill>
                  <a:schemeClr val="tx1"/>
                </a:solidFill>
              </a:rPr>
              <a:t>Digitale Medien in Kinderkrippen: Einsatz digitaler Medien in der </a:t>
            </a:r>
            <a:r>
              <a:rPr lang="de-DE" sz="1600" i="1" dirty="0" err="1">
                <a:solidFill>
                  <a:schemeClr val="tx1"/>
                </a:solidFill>
              </a:rPr>
              <a:t>pädagogischen</a:t>
            </a:r>
            <a:r>
              <a:rPr lang="de-DE" sz="1600" i="1" dirty="0">
                <a:solidFill>
                  <a:schemeClr val="tx1"/>
                </a:solidFill>
              </a:rPr>
              <a:t> Arbeit, Haltungen und Bedarfe des </a:t>
            </a:r>
            <a:r>
              <a:rPr lang="de-DE" sz="1600" i="1" dirty="0" err="1">
                <a:solidFill>
                  <a:schemeClr val="tx1"/>
                </a:solidFill>
              </a:rPr>
              <a:t>pädagogischen</a:t>
            </a:r>
            <a:r>
              <a:rPr lang="de-DE" sz="1600" i="1" dirty="0">
                <a:solidFill>
                  <a:schemeClr val="tx1"/>
                </a:solidFill>
              </a:rPr>
              <a:t> Personals. Bericht zur Teilstudie „Digitale Medien und Internet im Kindesalter – Fokus Kinderkrippen“</a:t>
            </a:r>
            <a:r>
              <a:rPr lang="de-DE" sz="1600" dirty="0">
                <a:solidFill>
                  <a:schemeClr val="tx1"/>
                </a:solidFill>
              </a:rPr>
              <a:t>. </a:t>
            </a:r>
            <a:r>
              <a:rPr lang="de-DE" sz="1600" dirty="0" err="1">
                <a:solidFill>
                  <a:schemeClr val="tx1"/>
                </a:solidFill>
              </a:rPr>
              <a:t>München</a:t>
            </a:r>
            <a:r>
              <a:rPr lang="de-DE" sz="1600" dirty="0">
                <a:solidFill>
                  <a:schemeClr val="tx1"/>
                </a:solidFill>
              </a:rPr>
              <a:t>: JFF.</a:t>
            </a:r>
          </a:p>
          <a:p>
            <a:pPr marL="365125" indent="-365125" algn="just">
              <a:lnSpc>
                <a:spcPts val="2500"/>
              </a:lnSpc>
              <a:defRPr/>
            </a:pPr>
            <a:r>
              <a:rPr lang="de-DE" sz="1600" dirty="0" err="1">
                <a:solidFill>
                  <a:srgbClr val="000000"/>
                </a:solidFill>
                <a:effectLst/>
                <a:ea typeface="Calibri" panose="020F0502020204030204" pitchFamily="34" charset="0"/>
                <a:cs typeface="Calibri Light" panose="020F0302020204030204" pitchFamily="34" charset="0"/>
              </a:rPr>
              <a:t>Kratzsch</a:t>
            </a:r>
            <a:r>
              <a:rPr lang="de-DE" sz="1600" dirty="0">
                <a:solidFill>
                  <a:srgbClr val="000000"/>
                </a:solidFill>
                <a:effectLst/>
                <a:ea typeface="Calibri" panose="020F0502020204030204" pitchFamily="34" charset="0"/>
                <a:cs typeface="Calibri Light" panose="020F0302020204030204" pitchFamily="34" charset="0"/>
              </a:rPr>
              <a:t>, Jörg (2022): Digitale Tools in der Elementarbildung. In: Fischer, L.; </a:t>
            </a:r>
            <a:r>
              <a:rPr lang="de-DE" sz="1600" dirty="0" err="1">
                <a:solidFill>
                  <a:srgbClr val="000000"/>
                </a:solidFill>
                <a:effectLst/>
                <a:ea typeface="Calibri" panose="020F0502020204030204" pitchFamily="34" charset="0"/>
                <a:cs typeface="Calibri Light" panose="020F0302020204030204" pitchFamily="34" charset="0"/>
              </a:rPr>
              <a:t>Stolakis</a:t>
            </a:r>
            <a:r>
              <a:rPr lang="de-DE" sz="1600" dirty="0">
                <a:solidFill>
                  <a:srgbClr val="000000"/>
                </a:solidFill>
                <a:effectLst/>
                <a:ea typeface="Calibri" panose="020F0502020204030204" pitchFamily="34" charset="0"/>
                <a:cs typeface="Calibri Light" panose="020F0302020204030204" pitchFamily="34" charset="0"/>
              </a:rPr>
              <a:t>, A.; Simon, E.; Hohmann, S.; Borke, J.; Schmitt, A.: Digitale Medien in Kindertageseinrichtungen. Hürth: Wolters Kluwer.</a:t>
            </a:r>
          </a:p>
          <a:p>
            <a:pPr marL="365125" indent="-365125" algn="just">
              <a:lnSpc>
                <a:spcPts val="2500"/>
              </a:lnSpc>
              <a:defRPr/>
            </a:pPr>
            <a:endParaRPr lang="de-DE" sz="1600" dirty="0">
              <a:solidFill>
                <a:schemeClr val="tx1"/>
              </a:solidFill>
            </a:endParaRPr>
          </a:p>
          <a:p>
            <a:pPr marL="933450" indent="-933450" algn="just">
              <a:lnSpc>
                <a:spcPts val="2500"/>
              </a:lnSpc>
              <a:defRPr/>
            </a:pPr>
            <a:endParaRPr lang="de-DE" sz="1600" dirty="0">
              <a:solidFill>
                <a:srgbClr val="000000"/>
              </a:solidFill>
              <a:effectLst/>
              <a:latin typeface="Calibri Light" panose="020F0302020204030204" pitchFamily="34" charset="0"/>
              <a:ea typeface="Calibri" panose="020F0502020204030204" pitchFamily="34" charset="0"/>
            </a:endParaRPr>
          </a:p>
          <a:p>
            <a:pPr marL="933450" indent="-933450" algn="just">
              <a:lnSpc>
                <a:spcPts val="2500"/>
              </a:lnSpc>
              <a:defRPr/>
            </a:pPr>
            <a:endParaRPr lang="de-DE" sz="1600" dirty="0">
              <a:solidFill>
                <a:schemeClr val="tx1"/>
              </a:solidFill>
            </a:endParaRPr>
          </a:p>
          <a:p>
            <a:pPr marL="933450" indent="-933450" algn="just">
              <a:lnSpc>
                <a:spcPts val="2500"/>
              </a:lnSpc>
              <a:defRPr/>
            </a:pPr>
            <a:endParaRPr lang="de-DE" sz="1600" dirty="0">
              <a:solidFill>
                <a:schemeClr val="tx1"/>
              </a:solidFill>
            </a:endParaRPr>
          </a:p>
          <a:p>
            <a:pPr algn="just">
              <a:lnSpc>
                <a:spcPts val="2500"/>
              </a:lnSpc>
              <a:defRPr/>
            </a:pPr>
            <a:endParaRPr lang="de-DE" sz="1600" dirty="0">
              <a:solidFill>
                <a:srgbClr val="000000"/>
              </a:solidFill>
              <a:cs typeface="Arial"/>
            </a:endParaRPr>
          </a:p>
        </p:txBody>
      </p:sp>
      <p:sp>
        <p:nvSpPr>
          <p:cNvPr id="24" name="Abgerundetes Rechteck 23"/>
          <p:cNvSpPr/>
          <p:nvPr/>
        </p:nvSpPr>
        <p:spPr bwMode="auto">
          <a:xfrm>
            <a:off x="11022865" y="312666"/>
            <a:ext cx="720000" cy="720000"/>
          </a:xfrm>
          <a:prstGeom prst="roundRect">
            <a:avLst>
              <a:gd name="adj" fmla="val 16667"/>
            </a:avLst>
          </a:prstGeom>
          <a:noFill/>
          <a:ln w="38100">
            <a:solidFill>
              <a:srgbClr val="DBEE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2" name="Onlinemedien 1" descr="25.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p:blipFill>
        <p:spPr bwMode="auto">
          <a:xfrm>
            <a:off x="11112865" y="402666"/>
            <a:ext cx="540000" cy="540000"/>
          </a:xfrm>
          <a:prstGeom prst="rect">
            <a:avLst/>
          </a:prstGeom>
        </p:spPr>
      </p:pic>
      <p:sp>
        <p:nvSpPr>
          <p:cNvPr id="3" name="Rechteck 2"/>
          <p:cNvSpPr/>
          <p:nvPr/>
        </p:nvSpPr>
        <p:spPr bwMode="auto">
          <a:xfrm>
            <a:off x="619389" y="0"/>
            <a:ext cx="11123476" cy="1423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a:t>Literatur</a:t>
            </a:r>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4" name="Grafik 3" descr="Ein Bild, das Zeichnung enthält.&#10;&#10;Automatisch generierte Beschreibung"/>
          <p:cNvPicPr>
            <a:picLocks noChangeAspect="1"/>
          </p:cNvPicPr>
          <p:nvPr/>
        </p:nvPicPr>
        <p:blipFill>
          <a:blip r:embed="rId6">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7"/>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8"/>
          <a:stretch/>
        </p:blipFill>
        <p:spPr bwMode="auto">
          <a:xfrm>
            <a:off x="328159" y="230978"/>
            <a:ext cx="901700" cy="801687"/>
          </a:xfrm>
          <a:prstGeom prst="rect">
            <a:avLst/>
          </a:prstGeom>
          <a:noFill/>
          <a:ln>
            <a:noFill/>
          </a:ln>
        </p:spPr>
      </p:pic>
    </p:spTree>
  </p:cSld>
  <p:clrMapOvr>
    <a:masterClrMapping/>
  </p:clrMapOvr>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2"/>
                </p:tgtEl>
              </p:cMediaNode>
            </p:audio>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Rechteck 6"/>
          <p:cNvSpPr/>
          <p:nvPr/>
        </p:nvSpPr>
        <p:spPr bwMode="auto">
          <a:xfrm>
            <a:off x="887125" y="1423234"/>
            <a:ext cx="10417749" cy="4782972"/>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180000" rIns="432000" bIns="180000" rtlCol="0" anchor="t">
            <a:noAutofit/>
          </a:bodyPr>
          <a:lstStyle/>
          <a:p>
            <a:pPr marL="365125" indent="-365125">
              <a:lnSpc>
                <a:spcPts val="2500"/>
              </a:lnSpc>
              <a:defRPr/>
            </a:pPr>
            <a:r>
              <a:rPr lang="de-DE" sz="1600" dirty="0">
                <a:solidFill>
                  <a:schemeClr val="tx1"/>
                </a:solidFill>
              </a:rPr>
              <a:t>Nieding, I., &amp; </a:t>
            </a:r>
            <a:r>
              <a:rPr lang="de-DE" sz="1600" dirty="0" err="1">
                <a:solidFill>
                  <a:schemeClr val="tx1"/>
                </a:solidFill>
              </a:rPr>
              <a:t>Klaudy</a:t>
            </a:r>
            <a:r>
              <a:rPr lang="de-DE" sz="1600" dirty="0">
                <a:solidFill>
                  <a:schemeClr val="tx1"/>
                </a:solidFill>
              </a:rPr>
              <a:t>, E. K. (2020). Digitalisierung in der frühen Bildung. Der Umgang mit digitalen Medien im Spannungsfeld zwischen Schutzraum und Schlüsselkompetenz. In A. Wilmers, C. Anda, C. Keller, &amp; M. Rittberger (Hrsg.), </a:t>
            </a:r>
            <a:r>
              <a:rPr lang="de-DE" sz="1600" i="1" dirty="0">
                <a:solidFill>
                  <a:schemeClr val="tx1"/>
                </a:solidFill>
              </a:rPr>
              <a:t>Bildung im digitalen Wandel. Die Bedeutung für das pädagogische Personal und für die Aus- und Fortbildung </a:t>
            </a:r>
            <a:r>
              <a:rPr lang="de-DE" sz="1600" dirty="0">
                <a:solidFill>
                  <a:schemeClr val="tx1"/>
                </a:solidFill>
              </a:rPr>
              <a:t>(S. 31-56). Münster: Waxmann.</a:t>
            </a:r>
          </a:p>
          <a:p>
            <a:pPr marL="365125" indent="-365125">
              <a:lnSpc>
                <a:spcPts val="2500"/>
              </a:lnSpc>
              <a:defRPr/>
            </a:pPr>
            <a:r>
              <a:rPr lang="de-DE" sz="1600" dirty="0">
                <a:solidFill>
                  <a:schemeClr val="tx1"/>
                </a:solidFill>
              </a:rPr>
              <a:t>Nolte, D. (2014). Eine Frage der Medienkompetenz? Bedingungen </a:t>
            </a:r>
            <a:r>
              <a:rPr lang="de-DE" sz="1600" dirty="0" err="1">
                <a:solidFill>
                  <a:schemeClr val="tx1"/>
                </a:solidFill>
              </a:rPr>
              <a:t>medienpädagogischer</a:t>
            </a:r>
            <a:r>
              <a:rPr lang="de-DE" sz="1600" dirty="0">
                <a:solidFill>
                  <a:schemeClr val="tx1"/>
                </a:solidFill>
              </a:rPr>
              <a:t> Praxis in der Kindertageseinrichtung. </a:t>
            </a:r>
            <a:r>
              <a:rPr lang="de-DE" sz="1600" i="1" dirty="0" err="1">
                <a:solidFill>
                  <a:schemeClr val="tx1"/>
                </a:solidFill>
              </a:rPr>
              <a:t>Frühe</a:t>
            </a:r>
            <a:r>
              <a:rPr lang="de-DE" sz="1600" i="1" dirty="0">
                <a:solidFill>
                  <a:schemeClr val="tx1"/>
                </a:solidFill>
              </a:rPr>
              <a:t> Bildung</a:t>
            </a:r>
            <a:r>
              <a:rPr lang="de-DE" sz="1600" dirty="0">
                <a:solidFill>
                  <a:schemeClr val="tx1"/>
                </a:solidFill>
              </a:rPr>
              <a:t>, 3(4), 214–221. </a:t>
            </a:r>
            <a:endParaRPr sz="1600" dirty="0"/>
          </a:p>
          <a:p>
            <a:pPr marL="365125" indent="-365125">
              <a:defRPr/>
            </a:pPr>
            <a:r>
              <a:rPr lang="de-DE" sz="1600" dirty="0">
                <a:solidFill>
                  <a:schemeClr val="tx1"/>
                </a:solidFill>
              </a:rPr>
              <a:t>Reichert-</a:t>
            </a:r>
            <a:r>
              <a:rPr lang="de-DE" sz="1600" dirty="0" err="1">
                <a:solidFill>
                  <a:schemeClr val="tx1"/>
                </a:solidFill>
              </a:rPr>
              <a:t>Garschhammer</a:t>
            </a:r>
            <a:r>
              <a:rPr lang="de-DE" sz="1600" dirty="0">
                <a:solidFill>
                  <a:schemeClr val="tx1"/>
                </a:solidFill>
              </a:rPr>
              <a:t>, E. (2020). </a:t>
            </a:r>
            <a:r>
              <a:rPr lang="de-DE" sz="1600" i="1" dirty="0">
                <a:solidFill>
                  <a:schemeClr val="tx1"/>
                </a:solidFill>
              </a:rPr>
              <a:t>Nutzung digitaler Medien für die pädagogische Arbeit in der Kindertagesbetreuung. Expertise im Auftrag des Bundesministeriums für Familie, Senioren, Frauen und Jugend (BMFSFJ)</a:t>
            </a:r>
            <a:r>
              <a:rPr lang="de-DE" sz="1600" dirty="0">
                <a:solidFill>
                  <a:schemeClr val="tx1"/>
                </a:solidFill>
              </a:rPr>
              <a:t>. Verfügbar unter </a:t>
            </a:r>
            <a:r>
              <a:rPr lang="de-DE" sz="1600" dirty="0">
                <a:solidFill>
                  <a:schemeClr val="tx1"/>
                </a:solidFill>
                <a:hlinkClick r:id="rId4"/>
              </a:rPr>
              <a:t>https://www.fruehe-chancen.de/fileadmin/PDF/Fruehe_Chancen/Endfassung_Kurzexpertise_IFP_Digitalisierung_Kindertagesbetreuung.pdf</a:t>
            </a:r>
            <a:endParaRPr lang="de-DE" sz="1600" dirty="0">
              <a:solidFill>
                <a:schemeClr val="tx1"/>
              </a:solidFill>
            </a:endParaRPr>
          </a:p>
          <a:p>
            <a:pPr marL="540385" indent="-540385" algn="just">
              <a:lnSpc>
                <a:spcPct val="150000"/>
              </a:lnSpc>
              <a:spcAft>
                <a:spcPts val="800"/>
              </a:spcAft>
            </a:pPr>
            <a:r>
              <a:rPr lang="de-DE" sz="1600" dirty="0">
                <a:solidFill>
                  <a:srgbClr val="222222"/>
                </a:solidFill>
                <a:effectLst/>
                <a:ea typeface="Calibri" panose="020F0502020204030204" pitchFamily="34" charset="0"/>
                <a:cs typeface="Calibri Light" panose="020F0302020204030204" pitchFamily="34" charset="0"/>
              </a:rPr>
              <a:t>Stalder, F. (2016). </a:t>
            </a:r>
            <a:r>
              <a:rPr lang="de-DE" sz="1600" i="1" dirty="0">
                <a:solidFill>
                  <a:srgbClr val="222222"/>
                </a:solidFill>
                <a:effectLst/>
                <a:ea typeface="Calibri" panose="020F0502020204030204" pitchFamily="34" charset="0"/>
                <a:cs typeface="Calibri Light" panose="020F0302020204030204" pitchFamily="34" charset="0"/>
              </a:rPr>
              <a:t>Kultur der Digitalität</a:t>
            </a:r>
            <a:r>
              <a:rPr lang="de-DE" sz="1600" dirty="0">
                <a:solidFill>
                  <a:srgbClr val="222222"/>
                </a:solidFill>
                <a:effectLst/>
                <a:ea typeface="Calibri" panose="020F0502020204030204" pitchFamily="34" charset="0"/>
                <a:cs typeface="Calibri Light" panose="020F0302020204030204" pitchFamily="34" charset="0"/>
              </a:rPr>
              <a:t>. Suhrkamp Verlag.</a:t>
            </a:r>
            <a:endParaRPr lang="de-DE" sz="1600" dirty="0">
              <a:solidFill>
                <a:srgbClr val="000000"/>
              </a:solidFill>
              <a:effectLst/>
              <a:ea typeface="Calibri" panose="020F0502020204030204" pitchFamily="34" charset="0"/>
              <a:cs typeface="Calibri Light" panose="020F0302020204030204" pitchFamily="34" charset="0"/>
            </a:endParaRPr>
          </a:p>
          <a:p>
            <a:pPr marL="365125" indent="-365125" algn="just">
              <a:lnSpc>
                <a:spcPts val="2500"/>
              </a:lnSpc>
              <a:defRPr/>
            </a:pPr>
            <a:endParaRPr lang="de-DE" sz="1600" dirty="0">
              <a:solidFill>
                <a:schemeClr val="tx1"/>
              </a:solidFill>
            </a:endParaRPr>
          </a:p>
          <a:p>
            <a:pPr algn="just">
              <a:lnSpc>
                <a:spcPts val="2500"/>
              </a:lnSpc>
              <a:defRPr/>
            </a:pPr>
            <a:endParaRPr lang="de-DE" sz="1600" dirty="0">
              <a:solidFill>
                <a:srgbClr val="000000"/>
              </a:solidFill>
              <a:cs typeface="Arial"/>
            </a:endParaRPr>
          </a:p>
        </p:txBody>
      </p:sp>
      <p:sp>
        <p:nvSpPr>
          <p:cNvPr id="24" name="Abgerundetes Rechteck 23"/>
          <p:cNvSpPr/>
          <p:nvPr/>
        </p:nvSpPr>
        <p:spPr bwMode="auto">
          <a:xfrm>
            <a:off x="11022865" y="312666"/>
            <a:ext cx="720000" cy="720000"/>
          </a:xfrm>
          <a:prstGeom prst="roundRect">
            <a:avLst>
              <a:gd name="adj" fmla="val 16667"/>
            </a:avLst>
          </a:prstGeom>
          <a:noFill/>
          <a:ln w="38100">
            <a:solidFill>
              <a:srgbClr val="DBEE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pic>
        <p:nvPicPr>
          <p:cNvPr id="2" name="Onlinemedien 1" descr="25.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p:blipFill>
        <p:spPr bwMode="auto">
          <a:xfrm>
            <a:off x="11112865" y="402666"/>
            <a:ext cx="540000" cy="540000"/>
          </a:xfrm>
          <a:prstGeom prst="rect">
            <a:avLst/>
          </a:prstGeom>
        </p:spPr>
      </p:pic>
      <p:sp>
        <p:nvSpPr>
          <p:cNvPr id="3" name="Rechteck 2"/>
          <p:cNvSpPr/>
          <p:nvPr/>
        </p:nvSpPr>
        <p:spPr bwMode="auto">
          <a:xfrm>
            <a:off x="619389" y="0"/>
            <a:ext cx="11123476" cy="1423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1" name="Textfeld 10"/>
          <p:cNvSpPr txBox="1"/>
          <p:nvPr/>
        </p:nvSpPr>
        <p:spPr bwMode="auto">
          <a:xfrm>
            <a:off x="1697859" y="396505"/>
            <a:ext cx="8351782" cy="523220"/>
          </a:xfrm>
          <a:prstGeom prst="rect">
            <a:avLst/>
          </a:prstGeom>
          <a:noFill/>
        </p:spPr>
        <p:txBody>
          <a:bodyPr wrap="square" rtlCol="0">
            <a:spAutoFit/>
          </a:bodyPr>
          <a:lstStyle/>
          <a:p>
            <a:pPr algn="ctr">
              <a:defRPr/>
            </a:pPr>
            <a:r>
              <a:rPr lang="de-DE" sz="2800" b="1"/>
              <a:t>Literatur</a:t>
            </a:r>
            <a:endParaRPr/>
          </a:p>
        </p:txBody>
      </p:sp>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4" name="Grafik 3" descr="Ein Bild, das Zeichnung enthält.&#10;&#10;Automatisch generierte Beschreibung"/>
          <p:cNvPicPr>
            <a:picLocks noChangeAspect="1"/>
          </p:cNvPicPr>
          <p:nvPr/>
        </p:nvPicPr>
        <p:blipFill>
          <a:blip r:embed="rId6">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7"/>
          <a:stretch/>
        </p:blipFill>
        <p:spPr bwMode="auto">
          <a:xfrm>
            <a:off x="10244407" y="351920"/>
            <a:ext cx="1619434" cy="559804"/>
          </a:xfrm>
          <a:prstGeom prst="rect">
            <a:avLst/>
          </a:prstGeom>
        </p:spPr>
      </p:pic>
      <p:pic>
        <p:nvPicPr>
          <p:cNvPr id="6" name="Grafik 5"/>
          <p:cNvPicPr>
            <a:picLocks noChangeAspect="1" noChangeArrowheads="1"/>
          </p:cNvPicPr>
          <p:nvPr/>
        </p:nvPicPr>
        <p:blipFill>
          <a:blip r:embed="rId8"/>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105641104"/>
      </p:ext>
    </p:extLst>
  </p:cSld>
  <p:clrMapOvr>
    <a:masterClrMapping/>
  </p:clrMapOvr>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6" name="Rechteck 5"/>
          <p:cNvSpPr/>
          <p:nvPr/>
        </p:nvSpPr>
        <p:spPr bwMode="auto">
          <a:xfrm>
            <a:off x="887125" y="1423234"/>
            <a:ext cx="10417749" cy="5203787"/>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216000" rIns="0" rtlCol="0" anchor="t">
            <a:noAutofit/>
          </a:bodyPr>
          <a:lstStyle/>
          <a:p>
            <a:pPr marL="342900" indent="-342900">
              <a:buFont typeface="Arial" panose="020B0604020202020204" pitchFamily="34" charset="0"/>
              <a:buChar char="•"/>
              <a:defRPr/>
            </a:pPr>
            <a:endParaRPr lang="de-DE" sz="1200" dirty="0">
              <a:solidFill>
                <a:schemeClr val="tx1"/>
              </a:solidFill>
            </a:endParaRPr>
          </a:p>
          <a:p>
            <a:pPr marL="635000" indent="-333375">
              <a:lnSpc>
                <a:spcPct val="150000"/>
              </a:lnSpc>
              <a:spcBef>
                <a:spcPts val="1200"/>
              </a:spcBef>
              <a:buFont typeface="Arial" panose="020B0604020202020204" pitchFamily="34" charset="0"/>
              <a:buChar char="•"/>
              <a:defRPr/>
            </a:pPr>
            <a:r>
              <a:rPr lang="de-DE" sz="2400" dirty="0">
                <a:solidFill>
                  <a:schemeClr val="tx1"/>
                </a:solidFill>
              </a:rPr>
              <a:t>Notwendigkeit der Reflexion vorhandener Orientierungsrahmen und Handlungspraktiken, um auf Ressourcen, Potentiale und ggf. Fortbildungsbedarfe von pädagogischen Fachkräften eingehen zu können</a:t>
            </a:r>
          </a:p>
          <a:p>
            <a:pPr>
              <a:lnSpc>
                <a:spcPct val="150000"/>
              </a:lnSpc>
              <a:spcAft>
                <a:spcPts val="1800"/>
              </a:spcAft>
              <a:defRPr/>
            </a:pPr>
            <a:endParaRPr lang="de-DE" sz="2400" b="1" dirty="0">
              <a:solidFill>
                <a:srgbClr val="000000"/>
              </a:solidFill>
              <a:cs typeface="Arial" panose="020B0604020202020204" pitchFamily="34" charset="0"/>
            </a:endParaRPr>
          </a:p>
          <a:p>
            <a:pPr>
              <a:spcAft>
                <a:spcPts val="1800"/>
              </a:spcAft>
              <a:defRPr/>
            </a:pPr>
            <a:r>
              <a:rPr lang="de-DE" sz="2400" b="1" dirty="0">
                <a:solidFill>
                  <a:srgbClr val="000000"/>
                </a:solidFill>
                <a:cs typeface="Arial" panose="020B0604020202020204" pitchFamily="34" charset="0"/>
              </a:rPr>
              <a:t>Zielstellung des Fortbildungsmoduls</a:t>
            </a:r>
          </a:p>
          <a:p>
            <a:pPr marL="635000" indent="-333375">
              <a:lnSpc>
                <a:spcPct val="150000"/>
              </a:lnSpc>
              <a:spcAft>
                <a:spcPts val="1800"/>
              </a:spcAft>
              <a:buFont typeface="Arial" panose="020B0604020202020204" pitchFamily="34" charset="0"/>
              <a:buChar char="•"/>
              <a:defRPr/>
            </a:pPr>
            <a:r>
              <a:rPr lang="de-DE" sz="2400" dirty="0">
                <a:solidFill>
                  <a:srgbClr val="000000"/>
                </a:solidFill>
                <a:cs typeface="Arial" panose="020B0604020202020204" pitchFamily="34" charset="0"/>
                <a:sym typeface="Wingdings" pitchFamily="2" charset="2"/>
              </a:rPr>
              <a:t>Orientierung bieten durch Möglichkeit zur Reflexion des eigenen Qualifizierungsbedarfs und der Passung zwischen Kita und Elternhaus</a:t>
            </a:r>
            <a:endParaRPr lang="de-DE" sz="2400" dirty="0">
              <a:solidFill>
                <a:prstClr val="black"/>
              </a:solidFill>
            </a:endParaRPr>
          </a:p>
          <a:p>
            <a:pPr marL="457200" lvl="0" indent="-457200">
              <a:buFont typeface="Arial" panose="020B0604020202020204" pitchFamily="34" charset="0"/>
              <a:buChar char="•"/>
              <a:defRPr/>
            </a:pPr>
            <a:endParaRPr lang="de-DE" sz="2600" b="1" dirty="0">
              <a:solidFill>
                <a:srgbClr val="000000"/>
              </a:solidFill>
              <a:cs typeface="Arial"/>
            </a:endParaRPr>
          </a:p>
        </p:txBody>
      </p:sp>
      <p:pic>
        <p:nvPicPr>
          <p:cNvPr id="2" name="Grafik 1"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3" name="Grafik 2"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4" name="Grafik 3"/>
          <p:cNvPicPr>
            <a:picLocks noChangeAspect="1" noChangeArrowheads="1"/>
          </p:cNvPicPr>
          <p:nvPr/>
        </p:nvPicPr>
        <p:blipFill>
          <a:blip r:embed="rId5"/>
          <a:stretch/>
        </p:blipFill>
        <p:spPr bwMode="auto">
          <a:xfrm>
            <a:off x="328159" y="230978"/>
            <a:ext cx="901700" cy="801687"/>
          </a:xfrm>
          <a:prstGeom prst="rect">
            <a:avLst/>
          </a:prstGeom>
          <a:noFill/>
          <a:ln>
            <a:noFill/>
          </a:ln>
        </p:spPr>
      </p:pic>
      <p:sp>
        <p:nvSpPr>
          <p:cNvPr id="5" name="Textfeld 4">
            <a:extLst>
              <a:ext uri="{FF2B5EF4-FFF2-40B4-BE49-F238E27FC236}">
                <a16:creationId xmlns:a16="http://schemas.microsoft.com/office/drawing/2014/main" id="{E2AAD18B-1C42-D874-FD97-B12BE4401F89}"/>
              </a:ext>
            </a:extLst>
          </p:cNvPr>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solidFill>
                  <a:srgbClr val="000000"/>
                </a:solidFill>
                <a:cs typeface="Arial"/>
              </a:rPr>
              <a:t>Digitalisierung in der Kita</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t>(Medialer) Habitus – </a:t>
            </a:r>
            <a:r>
              <a:rPr lang="de-DE" sz="2800" b="1" dirty="0">
                <a:solidFill>
                  <a:srgbClr val="000000"/>
                </a:solidFill>
                <a:cs typeface="Arial"/>
              </a:rPr>
              <a:t>Hintergrund</a:t>
            </a:r>
            <a:endParaRPr b="1" dirty="0"/>
          </a:p>
        </p:txBody>
      </p:sp>
      <p:sp>
        <p:nvSpPr>
          <p:cNvPr id="6" name="Rechteck 5"/>
          <p:cNvSpPr/>
          <p:nvPr/>
        </p:nvSpPr>
        <p:spPr bwMode="auto">
          <a:xfrm>
            <a:off x="887125" y="1423234"/>
            <a:ext cx="10417749" cy="5203787"/>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216000" rIns="0" rtlCol="0" anchor="t">
            <a:noAutofit/>
          </a:bodyPr>
          <a:lstStyle/>
          <a:p>
            <a:pPr lvl="0">
              <a:defRPr/>
            </a:pPr>
            <a:endParaRPr lang="de-DE" sz="2400" b="1">
              <a:solidFill>
                <a:srgbClr val="000000"/>
              </a:solidFill>
              <a:cs typeface="Arial"/>
            </a:endParaRPr>
          </a:p>
        </p:txBody>
      </p:sp>
      <p:sp>
        <p:nvSpPr>
          <p:cNvPr id="2" name="Rechteck 1"/>
          <p:cNvSpPr/>
          <p:nvPr/>
        </p:nvSpPr>
        <p:spPr bwMode="auto">
          <a:xfrm>
            <a:off x="5194570" y="1699372"/>
            <a:ext cx="1964987" cy="1222009"/>
          </a:xfrm>
          <a:prstGeom prst="rect">
            <a:avLst/>
          </a:prstGeom>
          <a:solidFill>
            <a:srgbClr val="DB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nvGrpSpPr>
          <p:cNvPr id="16" name="Gruppieren 15"/>
          <p:cNvGrpSpPr/>
          <p:nvPr/>
        </p:nvGrpSpPr>
        <p:grpSpPr bwMode="auto">
          <a:xfrm>
            <a:off x="794364" y="1726350"/>
            <a:ext cx="10183653" cy="4680521"/>
            <a:chOff x="-611183" y="1556791"/>
            <a:chExt cx="9714203" cy="4680521"/>
          </a:xfrm>
        </p:grpSpPr>
        <p:sp>
          <p:nvSpPr>
            <p:cNvPr id="17" name="Rechteck 16"/>
            <p:cNvSpPr/>
            <p:nvPr/>
          </p:nvSpPr>
          <p:spPr bwMode="auto">
            <a:xfrm>
              <a:off x="-168905" y="1556791"/>
              <a:ext cx="9131172" cy="46805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342900" indent="-342900" algn="just">
                <a:buFont typeface="Arial"/>
                <a:buChar char="•"/>
                <a:defRPr/>
              </a:pPr>
              <a:r>
                <a:rPr lang="de-DE" sz="2400" dirty="0">
                  <a:solidFill>
                    <a:schemeClr val="tx1"/>
                  </a:solidFill>
                </a:rPr>
                <a:t>Darstellung von »Fachkräfte-Typen« als Gegensatzpaar:</a:t>
              </a:r>
              <a:endParaRPr dirty="0"/>
            </a:p>
            <a:p>
              <a:pPr marL="468000" indent="-468000" algn="just">
                <a:buFont typeface="Courier New"/>
                <a:buChar char="o"/>
                <a:defRPr/>
              </a:pPr>
              <a:endParaRPr lang="de-DE" sz="2000" dirty="0">
                <a:solidFill>
                  <a:schemeClr val="tx1"/>
                </a:solidFill>
              </a:endParaRPr>
            </a:p>
            <a:p>
              <a:pPr marL="468000" indent="-468000" algn="just">
                <a:buFont typeface="Courier New"/>
                <a:buChar char="o"/>
                <a:defRPr/>
              </a:pPr>
              <a:endParaRPr lang="de-DE" sz="2000" dirty="0">
                <a:solidFill>
                  <a:schemeClr val="tx1"/>
                </a:solidFill>
              </a:endParaRPr>
            </a:p>
            <a:p>
              <a:pPr marL="468000" indent="-468000" algn="just">
                <a:buFont typeface="Courier New"/>
                <a:buChar char="o"/>
                <a:defRPr/>
              </a:pPr>
              <a:endParaRPr lang="de-DE" sz="2000" dirty="0">
                <a:solidFill>
                  <a:schemeClr val="tx1"/>
                </a:solidFill>
              </a:endParaRPr>
            </a:p>
            <a:p>
              <a:pPr marL="468000" indent="-468000" algn="just">
                <a:buFont typeface="Courier New"/>
                <a:buChar char="o"/>
                <a:defRPr/>
              </a:pPr>
              <a:endParaRPr lang="de-DE" sz="2000" dirty="0">
                <a:solidFill>
                  <a:schemeClr val="tx1"/>
                </a:solidFill>
              </a:endParaRPr>
            </a:p>
            <a:p>
              <a:pPr>
                <a:defRPr/>
              </a:pPr>
              <a:endParaRPr lang="de-DE" sz="2000" dirty="0">
                <a:solidFill>
                  <a:schemeClr val="tx1"/>
                </a:solidFill>
              </a:endParaRPr>
            </a:p>
            <a:p>
              <a:pPr marL="468000" indent="-468000">
                <a:buFont typeface="Courier New"/>
                <a:buChar char="o"/>
                <a:defRPr/>
              </a:pPr>
              <a:endParaRPr lang="de-DE" sz="2000" dirty="0">
                <a:solidFill>
                  <a:schemeClr val="tx1"/>
                </a:solidFill>
              </a:endParaRPr>
            </a:p>
            <a:p>
              <a:pPr>
                <a:defRPr/>
              </a:pPr>
              <a:endParaRPr lang="de-DE" sz="2000" dirty="0">
                <a:solidFill>
                  <a:schemeClr val="tx1"/>
                </a:solidFill>
              </a:endParaRPr>
            </a:p>
            <a:p>
              <a:pPr marL="571500" indent="-571500">
                <a:buFont typeface="Wingdings"/>
                <a:buChar char="Ø"/>
                <a:defRPr/>
              </a:pPr>
              <a:endParaRPr lang="de-DE" sz="2000" dirty="0">
                <a:solidFill>
                  <a:schemeClr val="tx1"/>
                </a:solidFill>
              </a:endParaRPr>
            </a:p>
            <a:p>
              <a:pPr marL="571500" indent="-571500">
                <a:buFont typeface="Wingdings"/>
                <a:buChar char="Ø"/>
                <a:defRPr/>
              </a:pPr>
              <a:endParaRPr lang="de-DE" sz="2000" dirty="0">
                <a:solidFill>
                  <a:schemeClr val="tx1"/>
                </a:solidFill>
              </a:endParaRPr>
            </a:p>
            <a:p>
              <a:pPr marL="342900" indent="-342900">
                <a:buFont typeface="Arial"/>
                <a:buChar char="•"/>
                <a:defRPr/>
              </a:pPr>
              <a:r>
                <a:rPr lang="de-DE" sz="2400" dirty="0">
                  <a:solidFill>
                    <a:schemeClr val="tx1"/>
                  </a:solidFill>
                </a:rPr>
                <a:t>Bedarf an systematischen und vertiefenden Untersuchungen zur  weiteren Differenzierung dieser Typen („mediale </a:t>
              </a:r>
              <a:r>
                <a:rPr lang="de-DE" sz="2400" dirty="0" err="1">
                  <a:solidFill>
                    <a:schemeClr val="tx1"/>
                  </a:solidFill>
                </a:rPr>
                <a:t>Habitustypen</a:t>
              </a:r>
              <a:r>
                <a:rPr lang="de-DE" sz="2400" dirty="0">
                  <a:solidFill>
                    <a:schemeClr val="tx1"/>
                  </a:solidFill>
                </a:rPr>
                <a:t>“)</a:t>
              </a:r>
              <a:endParaRPr dirty="0"/>
            </a:p>
          </p:txBody>
        </p:sp>
        <p:sp>
          <p:nvSpPr>
            <p:cNvPr id="18" name="Rechteck 17"/>
            <p:cNvSpPr/>
            <p:nvPr/>
          </p:nvSpPr>
          <p:spPr bwMode="auto">
            <a:xfrm>
              <a:off x="-611183" y="2594279"/>
              <a:ext cx="4752528" cy="1364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algn="ctr">
                <a:lnSpc>
                  <a:spcPct val="150000"/>
                </a:lnSpc>
                <a:defRPr/>
              </a:pPr>
              <a:r>
                <a:rPr lang="de-DE" sz="2000" i="1">
                  <a:solidFill>
                    <a:schemeClr val="tx1"/>
                  </a:solidFill>
                </a:rPr>
                <a:t>Proaktiver Einsatz digitaler Medien (Digitalisierung als Bildungsauftrag)</a:t>
              </a:r>
              <a:endParaRPr/>
            </a:p>
          </p:txBody>
        </p:sp>
        <p:sp>
          <p:nvSpPr>
            <p:cNvPr id="19" name="Rechteck 18"/>
            <p:cNvSpPr/>
            <p:nvPr/>
          </p:nvSpPr>
          <p:spPr bwMode="auto">
            <a:xfrm>
              <a:off x="5499410" y="2594280"/>
              <a:ext cx="3603610" cy="136482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algn="ctr">
                <a:lnSpc>
                  <a:spcPct val="150000"/>
                </a:lnSpc>
                <a:defRPr/>
              </a:pPr>
              <a:r>
                <a:rPr lang="de-DE" sz="2000" i="1">
                  <a:solidFill>
                    <a:schemeClr val="tx1"/>
                  </a:solidFill>
                </a:rPr>
                <a:t>Medienkritische Haltung </a:t>
              </a:r>
              <a:endParaRPr/>
            </a:p>
            <a:p>
              <a:pPr marL="0" lvl="1" algn="ctr">
                <a:lnSpc>
                  <a:spcPct val="150000"/>
                </a:lnSpc>
                <a:defRPr/>
              </a:pPr>
              <a:r>
                <a:rPr lang="de-DE" sz="2000" i="1">
                  <a:solidFill>
                    <a:schemeClr val="tx1"/>
                  </a:solidFill>
                </a:rPr>
                <a:t>(Kita als medialer „Schonraum“)</a:t>
              </a:r>
              <a:endParaRPr/>
            </a:p>
          </p:txBody>
        </p:sp>
        <p:sp>
          <p:nvSpPr>
            <p:cNvPr id="20" name="Textfeld 19"/>
            <p:cNvSpPr txBox="1"/>
            <p:nvPr/>
          </p:nvSpPr>
          <p:spPr bwMode="auto">
            <a:xfrm>
              <a:off x="4208176" y="2927823"/>
              <a:ext cx="838691" cy="954107"/>
            </a:xfrm>
            <a:prstGeom prst="rect">
              <a:avLst/>
            </a:prstGeom>
            <a:noFill/>
          </p:spPr>
          <p:txBody>
            <a:bodyPr wrap="none" rtlCol="0">
              <a:spAutoFit/>
            </a:bodyPr>
            <a:lstStyle/>
            <a:p>
              <a:pPr>
                <a:defRPr/>
              </a:pPr>
              <a:r>
                <a:rPr lang="de-DE" sz="2000" i="1" u="sng" dirty="0"/>
                <a:t>versus</a:t>
              </a:r>
              <a:endParaRPr dirty="0"/>
            </a:p>
            <a:p>
              <a:pPr algn="ctr">
                <a:defRPr/>
              </a:pPr>
              <a:r>
                <a:rPr lang="de-DE" sz="3600" dirty="0"/>
                <a:t>⚡️</a:t>
              </a:r>
              <a:endParaRPr dirty="0"/>
            </a:p>
          </p:txBody>
        </p:sp>
      </p:grpSp>
      <p:cxnSp>
        <p:nvCxnSpPr>
          <p:cNvPr id="21" name="Gerade Verbindung 20"/>
          <p:cNvCxnSpPr>
            <a:cxnSpLocks/>
          </p:cNvCxnSpPr>
          <p:nvPr/>
        </p:nvCxnSpPr>
        <p:spPr bwMode="auto">
          <a:xfrm>
            <a:off x="1258017" y="2952724"/>
            <a:ext cx="9720000" cy="0"/>
          </a:xfrm>
          <a:prstGeom prst="line">
            <a:avLst/>
          </a:prstGeom>
          <a:ln>
            <a:solidFill>
              <a:srgbClr val="1F5677"/>
            </a:solidFill>
          </a:ln>
        </p:spPr>
        <p:style>
          <a:lnRef idx="2">
            <a:schemeClr val="accent1"/>
          </a:lnRef>
          <a:fillRef idx="0">
            <a:schemeClr val="accent1"/>
          </a:fillRef>
          <a:effectRef idx="1">
            <a:schemeClr val="accent1"/>
          </a:effectRef>
          <a:fontRef idx="minor">
            <a:schemeClr val="tx1"/>
          </a:fontRef>
        </p:style>
      </p:cxnSp>
      <p:sp>
        <p:nvSpPr>
          <p:cNvPr id="3" name="Textfeld 2"/>
          <p:cNvSpPr txBox="1"/>
          <p:nvPr/>
        </p:nvSpPr>
        <p:spPr bwMode="auto">
          <a:xfrm>
            <a:off x="4780086" y="5955909"/>
            <a:ext cx="6524788" cy="338554"/>
          </a:xfrm>
          <a:prstGeom prst="rect">
            <a:avLst/>
          </a:prstGeom>
          <a:noFill/>
        </p:spPr>
        <p:txBody>
          <a:bodyPr wrap="square" rtlCol="0">
            <a:spAutoFit/>
          </a:bodyPr>
          <a:lstStyle/>
          <a:p>
            <a:pPr algn="r">
              <a:defRPr/>
            </a:pPr>
            <a:r>
              <a:rPr lang="de-DE" sz="1600"/>
              <a:t>(Friedrichs-Liesenkötter, 2016; Friedrichs-Liesenkötter, 2018; Kommer, 2013) </a:t>
            </a:r>
            <a:endParaRPr/>
          </a:p>
        </p:txBody>
      </p:sp>
      <p:cxnSp>
        <p:nvCxnSpPr>
          <p:cNvPr id="23" name="Gerade Verbindung 22"/>
          <p:cNvCxnSpPr>
            <a:cxnSpLocks/>
          </p:cNvCxnSpPr>
          <p:nvPr/>
        </p:nvCxnSpPr>
        <p:spPr bwMode="auto">
          <a:xfrm>
            <a:off x="1317062" y="4426419"/>
            <a:ext cx="9720000" cy="0"/>
          </a:xfrm>
          <a:prstGeom prst="line">
            <a:avLst/>
          </a:prstGeom>
          <a:ln>
            <a:solidFill>
              <a:srgbClr val="1F5677"/>
            </a:solidFill>
          </a:ln>
        </p:spPr>
        <p:style>
          <a:lnRef idx="2">
            <a:schemeClr val="accent1"/>
          </a:lnRef>
          <a:fillRef idx="0">
            <a:schemeClr val="accent1"/>
          </a:fillRef>
          <a:effectRef idx="1">
            <a:schemeClr val="accent1"/>
          </a:effectRef>
          <a:fontRef idx="minor">
            <a:schemeClr val="tx1"/>
          </a:fontRef>
        </p:style>
      </p:cxn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5" name="Grafik 4"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7" name="Grafik 6"/>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292661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697860" y="451129"/>
            <a:ext cx="8351782" cy="523220"/>
          </a:xfrm>
          <a:prstGeom prst="rect">
            <a:avLst/>
          </a:prstGeom>
          <a:noFill/>
        </p:spPr>
        <p:txBody>
          <a:bodyPr wrap="square" rtlCol="0">
            <a:spAutoFit/>
          </a:bodyPr>
          <a:lstStyle/>
          <a:p>
            <a:pPr algn="ctr">
              <a:defRPr/>
            </a:pPr>
            <a:r>
              <a:rPr lang="de-DE" sz="2800" b="1" dirty="0"/>
              <a:t>(Medialer) Habitus</a:t>
            </a:r>
            <a:endParaRPr b="1" dirty="0"/>
          </a:p>
        </p:txBody>
      </p:sp>
      <p:sp>
        <p:nvSpPr>
          <p:cNvPr id="6" name="Rechteck 5"/>
          <p:cNvSpPr/>
          <p:nvPr/>
        </p:nvSpPr>
        <p:spPr bwMode="auto">
          <a:xfrm>
            <a:off x="887125" y="1423234"/>
            <a:ext cx="10417749" cy="5203787"/>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216000" rIns="0" rtlCol="0" anchor="t">
            <a:noAutofit/>
          </a:bodyPr>
          <a:lstStyle/>
          <a:p>
            <a:pPr lvl="0">
              <a:defRPr/>
            </a:pPr>
            <a:endParaRPr lang="de-DE" sz="2600" b="1">
              <a:solidFill>
                <a:srgbClr val="000000"/>
              </a:solidFill>
              <a:cs typeface="Arial"/>
            </a:endParaRPr>
          </a:p>
          <a:p>
            <a:pPr lvl="0">
              <a:defRPr/>
            </a:pPr>
            <a:endParaRPr lang="de-DE" sz="2600" b="1">
              <a:solidFill>
                <a:srgbClr val="000000"/>
              </a:solidFill>
              <a:cs typeface="Arial"/>
            </a:endParaRPr>
          </a:p>
        </p:txBody>
      </p:sp>
      <p:sp>
        <p:nvSpPr>
          <p:cNvPr id="15" name="Rechteck 14"/>
          <p:cNvSpPr/>
          <p:nvPr/>
        </p:nvSpPr>
        <p:spPr bwMode="auto">
          <a:xfrm>
            <a:off x="1229547" y="1629625"/>
            <a:ext cx="9572460" cy="499739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spcAft>
                <a:spcPts val="1800"/>
              </a:spcAft>
              <a:defRPr/>
            </a:pPr>
            <a:r>
              <a:rPr lang="de-DE" sz="2400" b="1" dirty="0">
                <a:solidFill>
                  <a:schemeClr val="tx1"/>
                </a:solidFill>
              </a:rPr>
              <a:t>Habitus</a:t>
            </a:r>
            <a:endParaRPr dirty="0"/>
          </a:p>
          <a:p>
            <a:pPr marL="800100" lvl="1" indent="-342900">
              <a:spcAft>
                <a:spcPts val="1800"/>
              </a:spcAft>
              <a:buFont typeface="Arial"/>
              <a:buChar char="•"/>
              <a:defRPr/>
            </a:pPr>
            <a:r>
              <a:rPr lang="de-DE" sz="2400" dirty="0">
                <a:solidFill>
                  <a:schemeClr val="tx1"/>
                </a:solidFill>
              </a:rPr>
              <a:t>Ausdruck für Prägung einer Person durch vielfältige Lebenserfahrungen</a:t>
            </a:r>
            <a:endParaRPr dirty="0"/>
          </a:p>
          <a:p>
            <a:pPr marL="800100" lvl="1" indent="-342900">
              <a:spcAft>
                <a:spcPts val="1800"/>
              </a:spcAft>
              <a:buFont typeface="Arial"/>
              <a:buChar char="•"/>
              <a:defRPr/>
            </a:pPr>
            <a:r>
              <a:rPr lang="de-DE" sz="2400" dirty="0">
                <a:solidFill>
                  <a:schemeClr val="tx1"/>
                </a:solidFill>
              </a:rPr>
              <a:t>Prägungen beeinflussen Art und Weise des Beurteilens, Denkens, Handelns sowie die </a:t>
            </a:r>
            <a:r>
              <a:rPr lang="de-DE" sz="2400" b="1" dirty="0">
                <a:solidFill>
                  <a:schemeClr val="tx1"/>
                </a:solidFill>
              </a:rPr>
              <a:t>Haltung</a:t>
            </a:r>
            <a:r>
              <a:rPr lang="de-DE" sz="2400" dirty="0">
                <a:solidFill>
                  <a:schemeClr val="tx1"/>
                </a:solidFill>
              </a:rPr>
              <a:t> einer Person</a:t>
            </a:r>
            <a:endParaRPr dirty="0"/>
          </a:p>
          <a:p>
            <a:pPr>
              <a:spcAft>
                <a:spcPts val="1800"/>
              </a:spcAft>
              <a:defRPr/>
            </a:pPr>
            <a:r>
              <a:rPr lang="de-DE" sz="2400" b="1" dirty="0">
                <a:solidFill>
                  <a:schemeClr val="tx1"/>
                </a:solidFill>
              </a:rPr>
              <a:t>Medialer Habitus</a:t>
            </a:r>
            <a:endParaRPr dirty="0"/>
          </a:p>
          <a:p>
            <a:pPr marL="925200" lvl="1" indent="-468000">
              <a:spcAft>
                <a:spcPts val="1800"/>
              </a:spcAft>
              <a:buFont typeface="Arial"/>
              <a:buChar char="•"/>
              <a:defRPr/>
            </a:pPr>
            <a:r>
              <a:rPr lang="de-DE" sz="2400" dirty="0">
                <a:solidFill>
                  <a:schemeClr val="tx1"/>
                </a:solidFill>
              </a:rPr>
              <a:t>Medienbezogene Prägung</a:t>
            </a:r>
            <a:endParaRPr dirty="0"/>
          </a:p>
          <a:p>
            <a:pPr marL="925200" lvl="1" indent="-468000">
              <a:spcAft>
                <a:spcPts val="1800"/>
              </a:spcAft>
              <a:buFont typeface="Arial"/>
              <a:buChar char="•"/>
              <a:defRPr/>
            </a:pPr>
            <a:r>
              <a:rPr lang="de-DE" sz="2400" dirty="0">
                <a:solidFill>
                  <a:schemeClr val="tx1"/>
                </a:solidFill>
              </a:rPr>
              <a:t>Möglicher Erklärungsansatz für eine bestimmte </a:t>
            </a:r>
            <a:r>
              <a:rPr lang="de-DE" sz="2400" b="1" dirty="0">
                <a:solidFill>
                  <a:schemeClr val="tx1"/>
                </a:solidFill>
              </a:rPr>
              <a:t>Haltung</a:t>
            </a:r>
            <a:r>
              <a:rPr lang="de-DE" sz="2400" dirty="0">
                <a:solidFill>
                  <a:schemeClr val="tx1"/>
                </a:solidFill>
              </a:rPr>
              <a:t> zu und einen bestimmten Umgang mit Medien</a:t>
            </a:r>
            <a:endParaRPr lang="de-DE" sz="1600" dirty="0">
              <a:solidFill>
                <a:schemeClr val="tx1"/>
              </a:solidFill>
            </a:endParaRPr>
          </a:p>
        </p:txBody>
      </p:sp>
      <p:pic>
        <p:nvPicPr>
          <p:cNvPr id="4" name="Grafik 3" descr="Ein Bild, das Zeichnung enthält.&#10;&#10;Automatisch generierte Beschreibung"/>
          <p:cNvPicPr>
            <a:picLocks noChangeAspect="1"/>
          </p:cNvPicPr>
          <p:nvPr/>
        </p:nvPicPr>
        <p:blipFill>
          <a:blip r:embed="rId2">
            <a:alphaModFix amt="15000"/>
          </a:blip>
          <a:srcRect l="4324" t="9536" r="3381" b="7057"/>
          <a:stretch/>
        </p:blipFill>
        <p:spPr bwMode="auto">
          <a:xfrm>
            <a:off x="4977361" y="86330"/>
            <a:ext cx="1842723" cy="946334"/>
          </a:xfrm>
          <a:prstGeom prst="rect">
            <a:avLst/>
          </a:prstGeom>
        </p:spPr>
      </p:pic>
      <p:pic>
        <p:nvPicPr>
          <p:cNvPr id="7" name="Grafik 6" descr="Ein Bild, das Text enthält.&#10;&#10;Automatisch generierte Beschreibung"/>
          <p:cNvPicPr>
            <a:picLocks noChangeAspect="1"/>
          </p:cNvPicPr>
          <p:nvPr/>
        </p:nvPicPr>
        <p:blipFill>
          <a:blip r:embed="rId3"/>
          <a:stretch/>
        </p:blipFill>
        <p:spPr bwMode="auto">
          <a:xfrm>
            <a:off x="10244407" y="351920"/>
            <a:ext cx="1619434" cy="559804"/>
          </a:xfrm>
          <a:prstGeom prst="rect">
            <a:avLst/>
          </a:prstGeom>
        </p:spPr>
      </p:pic>
      <p:pic>
        <p:nvPicPr>
          <p:cNvPr id="18" name="Grafik 17"/>
          <p:cNvPicPr>
            <a:picLocks noChangeAspect="1" noChangeArrowheads="1"/>
          </p:cNvPicPr>
          <p:nvPr/>
        </p:nvPicPr>
        <p:blipFill>
          <a:blip r:embed="rId4"/>
          <a:stretch/>
        </p:blipFill>
        <p:spPr bwMode="auto">
          <a:xfrm>
            <a:off x="328159" y="230978"/>
            <a:ext cx="901700" cy="80168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9" name="Gerade Verbindung 8"/>
          <p:cNvCxnSpPr>
            <a:cxnSpLocks/>
          </p:cNvCxnSpPr>
          <p:nvPr/>
        </p:nvCxnSpPr>
        <p:spPr bwMode="auto">
          <a:xfrm>
            <a:off x="1697859" y="1032666"/>
            <a:ext cx="8351782" cy="16017"/>
          </a:xfrm>
          <a:prstGeom prst="line">
            <a:avLst/>
          </a:prstGeom>
          <a:ln>
            <a:solidFill>
              <a:schemeClr val="dk1">
                <a:alpha val="5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1" name="Textfeld 10"/>
          <p:cNvSpPr txBox="1"/>
          <p:nvPr/>
        </p:nvSpPr>
        <p:spPr bwMode="auto">
          <a:xfrm>
            <a:off x="1722831" y="44624"/>
            <a:ext cx="8351782" cy="949171"/>
          </a:xfrm>
          <a:prstGeom prst="rect">
            <a:avLst/>
          </a:prstGeom>
          <a:noFill/>
        </p:spPr>
        <p:txBody>
          <a:bodyPr wrap="square" rtlCol="0">
            <a:spAutoFit/>
          </a:bodyPr>
          <a:lstStyle/>
          <a:p>
            <a:pPr lvl="0" algn="ctr">
              <a:lnSpc>
                <a:spcPct val="120000"/>
              </a:lnSpc>
              <a:spcAft>
                <a:spcPts val="800"/>
              </a:spcAft>
            </a:pPr>
            <a:r>
              <a:rPr lang="de-DE" sz="2400" b="1" dirty="0">
                <a:solidFill>
                  <a:srgbClr val="000000"/>
                </a:solidFill>
                <a:effectLst/>
                <a:ea typeface="Times New Roman" panose="02020603050405020304" pitchFamily="18" charset="0"/>
                <a:cs typeface="Calibri Light" panose="020F0302020204030204" pitchFamily="34" charset="0"/>
              </a:rPr>
              <a:t>Erziehungs- und Bildungspartnerschaften vor dem Hintergrund einer „Kultur der Digitalität“</a:t>
            </a:r>
            <a:r>
              <a:rPr lang="de-DE" sz="2400" b="1" dirty="0">
                <a:solidFill>
                  <a:srgbClr val="000000"/>
                </a:solidFill>
                <a:effectLst/>
                <a:ea typeface="Calibri" panose="020F0502020204030204" pitchFamily="34" charset="0"/>
                <a:cs typeface="Calibri Light" panose="020F0302020204030204" pitchFamily="34" charset="0"/>
              </a:rPr>
              <a:t> </a:t>
            </a:r>
          </a:p>
        </p:txBody>
      </p:sp>
      <p:sp>
        <p:nvSpPr>
          <p:cNvPr id="6" name="Rechteck 5"/>
          <p:cNvSpPr/>
          <p:nvPr/>
        </p:nvSpPr>
        <p:spPr bwMode="auto">
          <a:xfrm>
            <a:off x="887125" y="1423234"/>
            <a:ext cx="10417749" cy="5203787"/>
          </a:xfrm>
          <a:prstGeom prst="rect">
            <a:avLst/>
          </a:prstGeom>
          <a:solidFill>
            <a:srgbClr val="DBEDF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216000" rIns="0" rtlCol="0" anchor="t">
            <a:noAutofit/>
          </a:bodyPr>
          <a:lstStyle/>
          <a:p>
            <a:pPr lvl="0">
              <a:defRPr/>
            </a:pPr>
            <a:endParaRPr lang="de-DE" sz="2600" b="1" dirty="0">
              <a:solidFill>
                <a:srgbClr val="000000"/>
              </a:solidFill>
              <a:cs typeface="Arial"/>
            </a:endParaRPr>
          </a:p>
          <a:p>
            <a:pPr marL="635000" lvl="0" indent="-349250">
              <a:lnSpc>
                <a:spcPct val="120000"/>
              </a:lnSpc>
              <a:spcAft>
                <a:spcPts val="1200"/>
              </a:spcAft>
              <a:buFont typeface="Arial" panose="020B0604020202020204" pitchFamily="34" charset="0"/>
              <a:buChar char="•"/>
            </a:pPr>
            <a:r>
              <a:rPr lang="de-DE" sz="2400" dirty="0">
                <a:solidFill>
                  <a:schemeClr val="tx1"/>
                </a:solidFill>
                <a:effectLst/>
                <a:ea typeface="Calibri" panose="020F0502020204030204" pitchFamily="34" charset="0"/>
                <a:cs typeface="Calibri Light" panose="020F0302020204030204" pitchFamily="34" charset="0"/>
              </a:rPr>
              <a:t>Ziel: Gemeinsame Basis des </a:t>
            </a:r>
            <a:r>
              <a:rPr lang="de-DE" sz="2400" b="1" dirty="0">
                <a:solidFill>
                  <a:schemeClr val="tx1"/>
                </a:solidFill>
                <a:effectLst/>
                <a:ea typeface="Calibri" panose="020F0502020204030204" pitchFamily="34" charset="0"/>
                <a:cs typeface="Calibri Light" panose="020F0302020204030204" pitchFamily="34" charset="0"/>
              </a:rPr>
              <a:t>Vertrauens</a:t>
            </a:r>
            <a:r>
              <a:rPr lang="de-DE" sz="2400" dirty="0">
                <a:solidFill>
                  <a:schemeClr val="tx1"/>
                </a:solidFill>
                <a:effectLst/>
                <a:ea typeface="Calibri" panose="020F0502020204030204" pitchFamily="34" charset="0"/>
                <a:cs typeface="Calibri Light" panose="020F0302020204030204" pitchFamily="34" charset="0"/>
              </a:rPr>
              <a:t>, des </a:t>
            </a:r>
            <a:r>
              <a:rPr lang="de-DE" sz="2400" b="1" dirty="0">
                <a:solidFill>
                  <a:schemeClr val="tx1"/>
                </a:solidFill>
                <a:effectLst/>
                <a:ea typeface="Calibri" panose="020F0502020204030204" pitchFamily="34" charset="0"/>
                <a:cs typeface="Calibri Light" panose="020F0302020204030204" pitchFamily="34" charset="0"/>
              </a:rPr>
              <a:t>Dialogs</a:t>
            </a:r>
            <a:r>
              <a:rPr lang="de-DE" sz="2400" dirty="0">
                <a:solidFill>
                  <a:schemeClr val="tx1"/>
                </a:solidFill>
                <a:effectLst/>
                <a:ea typeface="Calibri" panose="020F0502020204030204" pitchFamily="34" charset="0"/>
                <a:cs typeface="Calibri Light" panose="020F0302020204030204" pitchFamily="34" charset="0"/>
              </a:rPr>
              <a:t> und der </a:t>
            </a:r>
            <a:r>
              <a:rPr lang="de-DE" sz="2400" b="1" dirty="0">
                <a:solidFill>
                  <a:schemeClr val="tx1"/>
                </a:solidFill>
                <a:effectLst/>
                <a:ea typeface="Calibri" panose="020F0502020204030204" pitchFamily="34" charset="0"/>
                <a:cs typeface="Calibri Light" panose="020F0302020204030204" pitchFamily="34" charset="0"/>
              </a:rPr>
              <a:t>Kooperation</a:t>
            </a:r>
            <a:r>
              <a:rPr lang="de-DE" sz="2400" dirty="0">
                <a:solidFill>
                  <a:schemeClr val="tx1"/>
                </a:solidFill>
                <a:effectLst/>
                <a:ea typeface="Calibri" panose="020F0502020204030204" pitchFamily="34" charset="0"/>
                <a:cs typeface="Calibri Light" panose="020F0302020204030204" pitchFamily="34" charset="0"/>
              </a:rPr>
              <a:t> schaffen</a:t>
            </a:r>
          </a:p>
          <a:p>
            <a:pPr marL="635000" lvl="0" indent="-349250">
              <a:lnSpc>
                <a:spcPct val="120000"/>
              </a:lnSpc>
              <a:spcAft>
                <a:spcPts val="1200"/>
              </a:spcAft>
              <a:buFont typeface="Arial" panose="020B0604020202020204" pitchFamily="34" charset="0"/>
              <a:buChar char="•"/>
            </a:pPr>
            <a:r>
              <a:rPr lang="de-DE" sz="2400" dirty="0">
                <a:solidFill>
                  <a:schemeClr val="tx1"/>
                </a:solidFill>
                <a:effectLst/>
                <a:ea typeface="Calibri" panose="020F0502020204030204" pitchFamily="34" charset="0"/>
                <a:cs typeface="Calibri Light" panose="020F0302020204030204" pitchFamily="34" charset="0"/>
              </a:rPr>
              <a:t>Ein genauerer Blick: </a:t>
            </a:r>
            <a:r>
              <a:rPr lang="de-DE" sz="2400" b="1" dirty="0">
                <a:solidFill>
                  <a:schemeClr val="tx1"/>
                </a:solidFill>
                <a:effectLst/>
                <a:ea typeface="Calibri" panose="020F0502020204030204" pitchFamily="34" charset="0"/>
                <a:cs typeface="Calibri Light" panose="020F0302020204030204" pitchFamily="34" charset="0"/>
              </a:rPr>
              <a:t>Habituelle Übereinstimmungen </a:t>
            </a:r>
            <a:r>
              <a:rPr lang="de-DE" sz="2400" dirty="0">
                <a:solidFill>
                  <a:schemeClr val="tx1"/>
                </a:solidFill>
                <a:effectLst/>
                <a:ea typeface="Calibri" panose="020F0502020204030204" pitchFamily="34" charset="0"/>
                <a:cs typeface="Calibri Light" panose="020F0302020204030204" pitchFamily="34" charset="0"/>
              </a:rPr>
              <a:t>entdecken – Verständnis, Empathie, Kooperationsbereitschaft im Miteinander aufbringen</a:t>
            </a:r>
          </a:p>
          <a:p>
            <a:pPr marL="635000" lvl="0" indent="-349250">
              <a:lnSpc>
                <a:spcPct val="120000"/>
              </a:lnSpc>
              <a:spcAft>
                <a:spcPts val="1200"/>
              </a:spcAft>
              <a:buFont typeface="Arial" panose="020B0604020202020204" pitchFamily="34" charset="0"/>
              <a:buChar char="•"/>
            </a:pPr>
            <a:r>
              <a:rPr lang="de-DE" sz="2400" dirty="0">
                <a:solidFill>
                  <a:schemeClr val="tx1"/>
                </a:solidFill>
                <a:effectLst/>
                <a:ea typeface="Calibri" panose="020F0502020204030204" pitchFamily="34" charset="0"/>
                <a:cs typeface="Calibri Light" panose="020F0302020204030204" pitchFamily="34" charset="0"/>
              </a:rPr>
              <a:t>Erfolgsfaktoren: Transparenz und Einblicke in den päd. Alltag – Kommunikation und Informationsaustausch am Laufen halten – Aktive Teilhabe der Kinder</a:t>
            </a:r>
          </a:p>
          <a:p>
            <a:pPr lvl="0">
              <a:defRPr/>
            </a:pPr>
            <a:endParaRPr lang="de-DE" sz="2600" b="1" dirty="0">
              <a:solidFill>
                <a:srgbClr val="000000"/>
              </a:solidFill>
              <a:cs typeface="Arial"/>
            </a:endParaRPr>
          </a:p>
        </p:txBody>
      </p:sp>
      <p:pic>
        <p:nvPicPr>
          <p:cNvPr id="4" name="Grafik 3" descr="Ein Bild, das Zeichnung enthält.&#10;&#10;Automatisch generierte Beschreibung"/>
          <p:cNvPicPr>
            <a:picLocks noChangeAspect="1"/>
          </p:cNvPicPr>
          <p:nvPr/>
        </p:nvPicPr>
        <p:blipFill>
          <a:blip r:embed="rId3">
            <a:alphaModFix amt="15000"/>
          </a:blip>
          <a:srcRect l="4324" t="9536" r="3381" b="7057"/>
          <a:stretch/>
        </p:blipFill>
        <p:spPr bwMode="auto">
          <a:xfrm>
            <a:off x="4977361" y="86330"/>
            <a:ext cx="1842723" cy="946334"/>
          </a:xfrm>
          <a:prstGeom prst="rect">
            <a:avLst/>
          </a:prstGeom>
        </p:spPr>
      </p:pic>
      <p:pic>
        <p:nvPicPr>
          <p:cNvPr id="7" name="Grafik 6" descr="Ein Bild, das Text enthält.&#10;&#10;Automatisch generierte Beschreibung"/>
          <p:cNvPicPr>
            <a:picLocks noChangeAspect="1"/>
          </p:cNvPicPr>
          <p:nvPr/>
        </p:nvPicPr>
        <p:blipFill>
          <a:blip r:embed="rId4"/>
          <a:stretch/>
        </p:blipFill>
        <p:spPr bwMode="auto">
          <a:xfrm>
            <a:off x="10244407" y="351920"/>
            <a:ext cx="1619434" cy="559804"/>
          </a:xfrm>
          <a:prstGeom prst="rect">
            <a:avLst/>
          </a:prstGeom>
        </p:spPr>
      </p:pic>
      <p:pic>
        <p:nvPicPr>
          <p:cNvPr id="18" name="Grafik 17"/>
          <p:cNvPicPr>
            <a:picLocks noChangeAspect="1" noChangeArrowheads="1"/>
          </p:cNvPicPr>
          <p:nvPr/>
        </p:nvPicPr>
        <p:blipFill>
          <a:blip r:embed="rId5"/>
          <a:stretch/>
        </p:blipFill>
        <p:spPr bwMode="auto">
          <a:xfrm>
            <a:off x="328159" y="230978"/>
            <a:ext cx="901700" cy="801687"/>
          </a:xfrm>
          <a:prstGeom prst="rect">
            <a:avLst/>
          </a:prstGeom>
          <a:noFill/>
          <a:ln>
            <a:noFill/>
          </a:ln>
        </p:spPr>
      </p:pic>
    </p:spTree>
    <p:extLst>
      <p:ext uri="{BB962C8B-B14F-4D97-AF65-F5344CB8AC3E}">
        <p14:creationId xmlns:p14="http://schemas.microsoft.com/office/powerpoint/2010/main" val="357756415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2973</Words>
  <Application>Microsoft Macintosh PowerPoint</Application>
  <DocSecurity>0</DocSecurity>
  <PresentationFormat>Breitbild</PresentationFormat>
  <Paragraphs>484</Paragraphs>
  <Slides>55</Slides>
  <Notes>50</Notes>
  <HiddenSlides>0</HiddenSlides>
  <MMClips>2</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55</vt:i4>
      </vt:variant>
    </vt:vector>
  </HeadingPairs>
  <TitlesOfParts>
    <vt:vector size="61" baseType="lpstr">
      <vt:lpstr>Arial</vt:lpstr>
      <vt:lpstr>Calibri</vt:lpstr>
      <vt:lpstr>Calibri Light</vt:lpstr>
      <vt:lpstr>Courier New</vt:lpstr>
      <vt:lpstr>Wingdings</vt:lpstr>
      <vt:lpstr>Office</vt:lpstr>
      <vt:lpstr>  Foliensatz zum Einsatz im  Rahmen des Fortbildungsmoduls Digitale Medien in der Kita mit Fachkräften, Kindern und Eltern reflektieren  Stolakis, Anja; Simon, Eric; Hohmann, Sven; Borke, Jörn &amp; Schmitt, Annette Projekt: DiKit – Digitale Medien in der Kita – https://digi-ebf.de/dikit    </vt:lpstr>
      <vt:lpstr>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Anja Stolakis</dc:creator>
  <cp:keywords/>
  <dc:description/>
  <cp:lastModifiedBy>Leoni Stöckle</cp:lastModifiedBy>
  <cp:revision>167</cp:revision>
  <cp:lastPrinted>2022-11-17T10:21:19Z</cp:lastPrinted>
  <dcterms:created xsi:type="dcterms:W3CDTF">2021-03-18T10:46:48Z</dcterms:created>
  <dcterms:modified xsi:type="dcterms:W3CDTF">2023-09-15T08:08:50Z</dcterms:modified>
  <cp:category/>
  <dc:identifier/>
  <cp:contentStatus/>
  <dc:language/>
  <cp:version/>
</cp:coreProperties>
</file>